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71" r:id="rId4"/>
    <p:sldId id="270" r:id="rId5"/>
    <p:sldId id="272" r:id="rId6"/>
    <p:sldId id="258" r:id="rId7"/>
    <p:sldId id="260" r:id="rId8"/>
    <p:sldId id="262" r:id="rId9"/>
    <p:sldId id="259" r:id="rId10"/>
    <p:sldId id="264" r:id="rId11"/>
    <p:sldId id="267" r:id="rId12"/>
    <p:sldId id="265" r:id="rId13"/>
    <p:sldId id="261" r:id="rId14"/>
    <p:sldId id="276" r:id="rId15"/>
    <p:sldId id="277" r:id="rId16"/>
    <p:sldId id="278" r:id="rId17"/>
    <p:sldId id="279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163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71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0C6C-F29C-43E0-BF08-A68B9DB83C03}" type="datetimeFigureOut">
              <a:rPr lang="en-US"/>
              <a:pPr>
                <a:defRPr/>
              </a:pPr>
              <a:t>6/13/2023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F644AA3B-0655-411A-A770-A7501BF1FC0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195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296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888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3776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9843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254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913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9335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32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46A18A-B087-424C-AA9D-1908669F49AF}" type="datetimeFigureOut">
              <a:rPr lang="sl-SI" smtClean="0"/>
              <a:pPr/>
              <a:t>13.06.2023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86C545-A518-4C94-9FBF-22D3394830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723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0544" y="908720"/>
            <a:ext cx="8062912" cy="2448272"/>
          </a:xfrm>
        </p:spPr>
        <p:txBody>
          <a:bodyPr>
            <a:normAutofit/>
          </a:bodyPr>
          <a:lstStyle/>
          <a:p>
            <a:r>
              <a:rPr lang="sl-SI" dirty="0" smtClean="0"/>
              <a:t> prehranjevanje</a:t>
            </a:r>
            <a:br>
              <a:rPr lang="sl-SI" dirty="0" smtClean="0"/>
            </a:br>
            <a:r>
              <a:rPr lang="sl-SI" dirty="0" smtClean="0"/>
              <a:t>v  osnovni šoli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44008" y="4869159"/>
            <a:ext cx="3816424" cy="1654549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b="1" dirty="0" smtClean="0"/>
              <a:t>OŠ Rodica</a:t>
            </a:r>
          </a:p>
          <a:p>
            <a:r>
              <a:rPr lang="sl-SI" b="1" dirty="0" smtClean="0"/>
              <a:t>Meta Maček, prof. go-bi</a:t>
            </a:r>
          </a:p>
          <a:p>
            <a:r>
              <a:rPr lang="sl-SI" dirty="0" smtClean="0"/>
              <a:t>Junij 2023</a:t>
            </a:r>
            <a:endParaRPr lang="sl-SI" b="1" dirty="0" smtClean="0"/>
          </a:p>
          <a:p>
            <a:endParaRPr lang="sl-SI" b="1" dirty="0" smtClean="0"/>
          </a:p>
        </p:txBody>
      </p:sp>
      <p:pic>
        <p:nvPicPr>
          <p:cNvPr id="1026" name="Picture 2" descr="\\trubar\Dokumenti$\maček\My Documents\My Pictures\sm.pr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44" y="3286578"/>
            <a:ext cx="3826396" cy="323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trubar\Dokumenti$\maček\My Documents\My Pictures\sm.pr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906" y="4293096"/>
            <a:ext cx="3176500" cy="2386211"/>
          </a:xfrm>
          <a:prstGeom prst="rect">
            <a:avLst/>
          </a:prstGeom>
          <a:noFill/>
        </p:spPr>
      </p:pic>
      <p:pic>
        <p:nvPicPr>
          <p:cNvPr id="3075" name="Picture 3" descr="\\trubar\Dokumenti$\maček\My Documents\My Pictures\sm.pr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05064"/>
            <a:ext cx="3943350" cy="2628900"/>
          </a:xfrm>
          <a:prstGeom prst="rect">
            <a:avLst/>
          </a:prstGeom>
          <a:noFill/>
        </p:spPr>
      </p:pic>
      <p:pic>
        <p:nvPicPr>
          <p:cNvPr id="3079" name="Picture 7" descr="\\trubar\Dokumenti$\maček\My Documents\My Pictures\sm.pr.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6632"/>
            <a:ext cx="3624435" cy="2718185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958383"/>
          </a:xfrm>
        </p:spPr>
        <p:txBody>
          <a:bodyPr/>
          <a:lstStyle/>
          <a:p>
            <a:r>
              <a:rPr lang="sl-SI" dirty="0" smtClean="0"/>
              <a:t>Vpliv družine</a:t>
            </a:r>
            <a:endParaRPr lang="sl-SI" dirty="0"/>
          </a:p>
        </p:txBody>
      </p:sp>
      <p:pic>
        <p:nvPicPr>
          <p:cNvPr id="4" name="Picture 2" descr="Tips for Making Family Dinners into Lasting Memories | Beef Loving Texans |  Beef Loving Texans is your one-stop information center for beef recipes,  cooking techniques and real life stories. Lean m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3"/>
            <a:ext cx="4802263" cy="300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trubar\Dokumenti$\maček\My Documents\My Pictures\sm.pr.1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8776" y="292494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121729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Vpliv medijev in bližina trgovine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530120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Mednarodni kodeks trženja živil in brezalkoholnih pijač otrokom – Zakon o šolski prehrani prepoveduje avtomate za pijačo in hrano na šolah.</a:t>
            </a:r>
          </a:p>
          <a:p>
            <a:endParaRPr lang="sl-SI" dirty="0" smtClean="0"/>
          </a:p>
          <a:p>
            <a:r>
              <a:rPr lang="sl-SI" dirty="0" smtClean="0"/>
              <a:t>Za otroke pri nas največ tržijo presladke žitarice (kosmiče) za zajtrk, sladke mlečne izdelke, rezine z veliko maščobe in sladkorja ter slane, mastne in/ali sladke prigrizke z velikim število aditivov,</a:t>
            </a:r>
          </a:p>
          <a:p>
            <a:r>
              <a:rPr lang="sl-SI" dirty="0" smtClean="0"/>
              <a:t>mesne izdelke in jušne koncentrate, ki vsebujejo preveč soli in ojačevalce arome ter sojo</a:t>
            </a:r>
            <a:r>
              <a:rPr lang="sl-SI" dirty="0"/>
              <a:t>,</a:t>
            </a:r>
            <a:endParaRPr lang="sl-SI" dirty="0" smtClean="0"/>
          </a:p>
          <a:p>
            <a:r>
              <a:rPr lang="sl-SI" dirty="0"/>
              <a:t>g</a:t>
            </a:r>
            <a:r>
              <a:rPr lang="sl-SI" dirty="0" smtClean="0"/>
              <a:t>azirane in negazirane brezalkoholne pijače.</a:t>
            </a:r>
          </a:p>
          <a:p>
            <a:r>
              <a:rPr lang="sl-SI" dirty="0"/>
              <a:t>Otroci že zjutraj pohitijo po zalogo sladkarij v</a:t>
            </a:r>
            <a:r>
              <a:rPr lang="sl-SI" dirty="0" smtClean="0"/>
              <a:t> bližnjo trgovino. Sladkor je bolj </a:t>
            </a:r>
            <a:r>
              <a:rPr lang="sl-SI" dirty="0" err="1" smtClean="0"/>
              <a:t>zasvojljiv</a:t>
            </a:r>
            <a:r>
              <a:rPr lang="sl-SI" dirty="0" smtClean="0"/>
              <a:t> kot heroin.</a:t>
            </a:r>
          </a:p>
          <a:p>
            <a:endParaRPr lang="sl-SI" dirty="0"/>
          </a:p>
          <a:p>
            <a:r>
              <a:rPr lang="sl-SI" dirty="0" smtClean="0"/>
              <a:t>Svežega sadja, zelenjave, ekološkega surovega mleka posebej ne oglašujejo.</a:t>
            </a:r>
          </a:p>
          <a:p>
            <a:r>
              <a:rPr lang="sl-SI" dirty="0" smtClean="0"/>
              <a:t>Kupujte pridelke, ne izdelkov. Imejte svoj vrt. Posvojite (</a:t>
            </a:r>
            <a:r>
              <a:rPr lang="sl-SI" dirty="0" err="1" smtClean="0"/>
              <a:t>eko</a:t>
            </a:r>
            <a:r>
              <a:rPr lang="sl-SI" dirty="0" smtClean="0"/>
              <a:t>) kmeta.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trubar\Dokumenti$\maček\My Documents\My Pictures\sm.pr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681101" cy="3762747"/>
          </a:xfrm>
          <a:prstGeom prst="rect">
            <a:avLst/>
          </a:prstGeom>
          <a:noFill/>
        </p:spPr>
      </p:pic>
      <p:pic>
        <p:nvPicPr>
          <p:cNvPr id="5123" name="Picture 3" descr="\\trubar\Dokumenti$\maček\My Documents\My Pictures\sm.pr.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8127"/>
            <a:ext cx="4445000" cy="2095500"/>
          </a:xfrm>
          <a:prstGeom prst="rect">
            <a:avLst/>
          </a:prstGeom>
          <a:noFill/>
        </p:spPr>
      </p:pic>
      <p:pic>
        <p:nvPicPr>
          <p:cNvPr id="5124" name="Picture 4" descr="\\trubar\Dokumenti$\maček\My Documents\My Pictures\sm.pr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4154760" cy="2769840"/>
          </a:xfrm>
          <a:prstGeom prst="rect">
            <a:avLst/>
          </a:prstGeom>
          <a:noFill/>
        </p:spPr>
      </p:pic>
      <p:pic>
        <p:nvPicPr>
          <p:cNvPr id="5125" name="Picture 5" descr="\\trubar\Dokumenti$\maček\My Documents\My Pictures\sadj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216114"/>
            <a:ext cx="2232248" cy="2232248"/>
          </a:xfrm>
          <a:prstGeom prst="rect">
            <a:avLst/>
          </a:prstGeom>
          <a:noFill/>
        </p:spPr>
      </p:pic>
      <p:pic>
        <p:nvPicPr>
          <p:cNvPr id="4098" name="Picture 2" descr="MARGARINA PRO ACTIV ORIGINAL, 250G PRO ACTIV ORIGINAL, mastni namaz z  dodanimi rastlinskimi steroli. Vsebuje 35 % maščobe. | SPAR 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699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785242"/>
          </a:xfrm>
        </p:spPr>
        <p:txBody>
          <a:bodyPr>
            <a:normAutofit/>
          </a:bodyPr>
          <a:lstStyle/>
          <a:p>
            <a:r>
              <a:rPr lang="sl-SI" sz="4400" dirty="0"/>
              <a:t>Organizacija šolske prehrane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5186048"/>
          </a:xfrm>
        </p:spPr>
        <p:txBody>
          <a:bodyPr>
            <a:normAutofit/>
          </a:bodyPr>
          <a:lstStyle/>
          <a:p>
            <a:r>
              <a:rPr lang="sl-SI" dirty="0" smtClean="0"/>
              <a:t>Vzgojno-izobraževalne aktivnosti:</a:t>
            </a:r>
          </a:p>
          <a:p>
            <a:pPr lvl="1"/>
            <a:r>
              <a:rPr lang="sl-SI" dirty="0" smtClean="0"/>
              <a:t>Pouk, tudi gospodinjstva; SPH, tehnični in naravoslovni dnevi,</a:t>
            </a:r>
          </a:p>
          <a:p>
            <a:pPr lvl="1"/>
            <a:r>
              <a:rPr lang="sl-SI" dirty="0" smtClean="0"/>
              <a:t>Priprava zelenjavne juhe in polnozrnatih žemljic v OPB (poudarek na samostojni pripravi, domačem testu),</a:t>
            </a:r>
          </a:p>
          <a:p>
            <a:pPr lvl="1"/>
            <a:r>
              <a:rPr lang="sl-SI" dirty="0" smtClean="0"/>
              <a:t>stojnice zdrave prehrane v avli,</a:t>
            </a:r>
          </a:p>
          <a:p>
            <a:pPr lvl="1"/>
            <a:r>
              <a:rPr lang="sl-SI" dirty="0"/>
              <a:t>s</a:t>
            </a:r>
            <a:r>
              <a:rPr lang="sl-SI" dirty="0" smtClean="0"/>
              <a:t>adni kotički (</a:t>
            </a:r>
            <a:r>
              <a:rPr lang="sl-SI" dirty="0"/>
              <a:t>Š</a:t>
            </a:r>
            <a:r>
              <a:rPr lang="sl-SI" dirty="0" smtClean="0"/>
              <a:t>olska shema),</a:t>
            </a:r>
          </a:p>
          <a:p>
            <a:pPr lvl="1"/>
            <a:r>
              <a:rPr lang="sl-SI" dirty="0" smtClean="0"/>
              <a:t>obravnava tem pri razrednih urah, pri OPB,</a:t>
            </a:r>
          </a:p>
          <a:p>
            <a:pPr lvl="1"/>
            <a:r>
              <a:rPr lang="sl-SI" dirty="0" err="1"/>
              <a:t>h</a:t>
            </a:r>
            <a:r>
              <a:rPr lang="sl-SI" dirty="0" err="1" smtClean="0"/>
              <a:t>idracija</a:t>
            </a:r>
            <a:r>
              <a:rPr lang="sl-SI" dirty="0" smtClean="0"/>
              <a:t> (dostop do pitne vode) pri vodnem</a:t>
            </a:r>
          </a:p>
          <a:p>
            <a:pPr marL="457200" lvl="1" indent="0">
              <a:buNone/>
            </a:pPr>
            <a:r>
              <a:rPr lang="sl-SI" dirty="0"/>
              <a:t>	</a:t>
            </a:r>
            <a:r>
              <a:rPr lang="sl-SI" dirty="0" smtClean="0"/>
              <a:t>baru in </a:t>
            </a:r>
            <a:r>
              <a:rPr lang="sl-SI" dirty="0" err="1" smtClean="0"/>
              <a:t>pitnikih</a:t>
            </a:r>
            <a:r>
              <a:rPr lang="sl-SI" dirty="0" smtClean="0"/>
              <a:t>, </a:t>
            </a:r>
          </a:p>
          <a:p>
            <a:pPr lvl="1"/>
            <a:r>
              <a:rPr lang="sl-SI" dirty="0" smtClean="0"/>
              <a:t>Obisk čebelarja, sadjarja, kmeta</a:t>
            </a:r>
          </a:p>
          <a:p>
            <a:pPr lvl="1"/>
            <a:r>
              <a:rPr lang="sl-SI" dirty="0" smtClean="0"/>
              <a:t>…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23" y="2896886"/>
            <a:ext cx="2638977" cy="3518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14367"/>
          </a:xfrm>
        </p:spPr>
        <p:txBody>
          <a:bodyPr/>
          <a:lstStyle/>
          <a:p>
            <a:r>
              <a:rPr lang="sl-SI" dirty="0" smtClean="0"/>
              <a:t>osem temeljev zdravja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8758" y="1196752"/>
            <a:ext cx="7633742" cy="5472608"/>
          </a:xfrm>
        </p:spPr>
        <p:txBody>
          <a:bodyPr>
            <a:normAutofit/>
          </a:bodyPr>
          <a:lstStyle/>
          <a:p>
            <a:r>
              <a:rPr lang="sl-SI" dirty="0" smtClean="0"/>
              <a:t>Bistvo zdravja je </a:t>
            </a:r>
            <a:r>
              <a:rPr lang="sl-SI" dirty="0" err="1" smtClean="0"/>
              <a:t>nezakisano</a:t>
            </a:r>
            <a:r>
              <a:rPr lang="sl-SI" dirty="0" smtClean="0"/>
              <a:t> telo. pH krvi telo vzdržuje med 7,35 in 7,40, </a:t>
            </a:r>
            <a:r>
              <a:rPr lang="sl-SI" dirty="0"/>
              <a:t>p</a:t>
            </a:r>
            <a:r>
              <a:rPr lang="sl-SI" dirty="0" smtClean="0"/>
              <a:t>H v celici pa pri 6,5.</a:t>
            </a:r>
          </a:p>
          <a:p>
            <a:r>
              <a:rPr lang="sl-SI" dirty="0" smtClean="0"/>
              <a:t>Zakisanosti se telo rešuje na naslednje načine:</a:t>
            </a:r>
          </a:p>
          <a:p>
            <a:pPr lvl="1"/>
            <a:r>
              <a:rPr lang="sl-SI" dirty="0" smtClean="0"/>
              <a:t>Z (globokim) dihanjem</a:t>
            </a:r>
          </a:p>
          <a:p>
            <a:pPr lvl="1"/>
            <a:r>
              <a:rPr lang="sl-SI" dirty="0" smtClean="0"/>
              <a:t>Skozi ledvice (piti dovolj vode)</a:t>
            </a:r>
          </a:p>
          <a:p>
            <a:pPr lvl="1"/>
            <a:r>
              <a:rPr lang="sl-SI" dirty="0" smtClean="0"/>
              <a:t>S primernim sončenjem</a:t>
            </a:r>
          </a:p>
          <a:p>
            <a:pPr lvl="1"/>
            <a:r>
              <a:rPr lang="sl-SI" dirty="0" smtClean="0"/>
              <a:t>Z zmernostjo pri dobrih stvareh</a:t>
            </a:r>
          </a:p>
          <a:p>
            <a:pPr lvl="1"/>
            <a:r>
              <a:rPr lang="sl-SI" dirty="0" smtClean="0"/>
              <a:t>S počitkom</a:t>
            </a:r>
          </a:p>
          <a:p>
            <a:pPr marL="914400" lvl="2" indent="0">
              <a:buNone/>
            </a:pPr>
            <a:r>
              <a:rPr lang="sl-SI" dirty="0" smtClean="0"/>
              <a:t>(ure moči so med 22. in 3. uro)</a:t>
            </a:r>
          </a:p>
          <a:p>
            <a:pPr lvl="1"/>
            <a:r>
              <a:rPr lang="sl-SI" dirty="0" smtClean="0"/>
              <a:t>Z alkalno prehrano</a:t>
            </a:r>
          </a:p>
          <a:p>
            <a:pPr lvl="1"/>
            <a:r>
              <a:rPr lang="sl-SI" dirty="0" smtClean="0"/>
              <a:t>S primerno </a:t>
            </a:r>
            <a:r>
              <a:rPr lang="sl-SI" dirty="0" err="1" smtClean="0"/>
              <a:t>hidracijo</a:t>
            </a:r>
            <a:endParaRPr lang="sl-SI" dirty="0" smtClean="0"/>
          </a:p>
          <a:p>
            <a:pPr lvl="1"/>
            <a:r>
              <a:rPr lang="sl-SI" dirty="0" smtClean="0"/>
              <a:t>Z odpravljanjem stresa</a:t>
            </a:r>
          </a:p>
          <a:p>
            <a:pPr lvl="1"/>
            <a:r>
              <a:rPr lang="sl-SI" dirty="0" smtClean="0"/>
              <a:t>S hvaležnostjo</a:t>
            </a:r>
            <a:endParaRPr lang="sl-SI" dirty="0"/>
          </a:p>
        </p:txBody>
      </p:sp>
      <p:pic>
        <p:nvPicPr>
          <p:cNvPr id="2056" name="Picture 8" descr="Prednosti teka v hrib - Planet Lep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89086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86375"/>
          </a:xfrm>
        </p:spPr>
        <p:txBody>
          <a:bodyPr/>
          <a:lstStyle/>
          <a:p>
            <a:r>
              <a:rPr lang="sl-SI" dirty="0" smtClean="0"/>
              <a:t>Alkalna prehrana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8758" y="1268760"/>
            <a:ext cx="7881714" cy="5472608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Najbolj kisla sestavina telesa je HCl, najbolj kislo živilo je limona. Limonina kislina gre direktno v želodec, kjer pomaga pri razgradnji beljakovin.</a:t>
            </a:r>
          </a:p>
          <a:p>
            <a:r>
              <a:rPr lang="sl-SI" dirty="0" smtClean="0"/>
              <a:t>Alkalna živila so: temnozelena listnata zelenjava (klorofil) in vsa </a:t>
            </a:r>
            <a:r>
              <a:rPr lang="sl-SI" dirty="0" err="1" smtClean="0"/>
              <a:t>neškrobna</a:t>
            </a:r>
            <a:r>
              <a:rPr lang="sl-SI" dirty="0" smtClean="0"/>
              <a:t> zelenjava, nekatere stročnice, </a:t>
            </a:r>
            <a:r>
              <a:rPr lang="sl-SI" dirty="0" err="1" smtClean="0"/>
              <a:t>neglutenska</a:t>
            </a:r>
            <a:r>
              <a:rPr lang="sl-SI" dirty="0" smtClean="0"/>
              <a:t> žita (ajda, amarant, </a:t>
            </a:r>
            <a:r>
              <a:rPr lang="sl-SI" dirty="0" err="1" smtClean="0"/>
              <a:t>kamut</a:t>
            </a:r>
            <a:r>
              <a:rPr lang="sl-SI" dirty="0" smtClean="0"/>
              <a:t>, </a:t>
            </a:r>
            <a:r>
              <a:rPr lang="sl-SI" dirty="0" err="1" smtClean="0"/>
              <a:t>kvinoja</a:t>
            </a:r>
            <a:r>
              <a:rPr lang="sl-SI" dirty="0" smtClean="0"/>
              <a:t>, proso), mandlji, brazilski oreščki, sadje (če v telesu ni prisotnih plesni).</a:t>
            </a:r>
          </a:p>
          <a:p>
            <a:r>
              <a:rPr lang="sl-SI" dirty="0" smtClean="0"/>
              <a:t>Beljakovinska hrana živalskega izvora (meso, starani siri) in sladkor, alkohol, kofein,  pri razgradnji pustijo za sabo veliko kisline, ki je vzrok zakisanju telesa.</a:t>
            </a:r>
          </a:p>
          <a:p>
            <a:r>
              <a:rPr lang="sl-SI" dirty="0" smtClean="0"/>
              <a:t>Telo se proti zakisanju bori tako, da v kri potegne najbolj bazično snov v telesu (kalcij iz kosti in zob). Ko kislost v krvi pade na normalo, odvečni kalcij telo naloži v ledvice (ledvični kamni).</a:t>
            </a:r>
          </a:p>
          <a:p>
            <a:r>
              <a:rPr lang="sl-SI" dirty="0" smtClean="0"/>
              <a:t>Kosti so sestavljene iz 12 mineralov, katerih večino najdemo v grobi, neobdelani morski soli (</a:t>
            </a:r>
            <a:r>
              <a:rPr lang="sl-SI" dirty="0" err="1" smtClean="0"/>
              <a:t>celtic</a:t>
            </a:r>
            <a:r>
              <a:rPr lang="sl-SI" dirty="0" smtClean="0"/>
              <a:t>, piranska) – morska voda je izotonična raztopina, kar pomeni, da ima skoraj enako sestavo kot kri. Minerali v kosteh: bor, kalcij, krom, magnezij, mangan, železo, selen, žveplo, silicij, fosfor, kalij, cink</a:t>
            </a:r>
          </a:p>
          <a:p>
            <a:r>
              <a:rPr lang="sl-SI" dirty="0" smtClean="0"/>
              <a:t>Vsaj 12-urni post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663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are Leafy Greens: Benefits &amp; Nutrition | Holland &amp; Barr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9" y="116632"/>
            <a:ext cx="80609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1 Leafy Greens (and Their Health Benefits) - Dr. A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4" y="3356992"/>
            <a:ext cx="3345841" cy="33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Eat More Dark, Leafy Gree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97164"/>
            <a:ext cx="4434880" cy="24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mon | Definition, Nutrition, Uses, &amp; Facts | Britann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59147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0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66" y="116632"/>
            <a:ext cx="4320480" cy="576064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82" y="4588754"/>
            <a:ext cx="3347864" cy="22408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942438" cy="525658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3"/>
          <a:stretch/>
        </p:blipFill>
        <p:spPr>
          <a:xfrm>
            <a:off x="2627784" y="4351815"/>
            <a:ext cx="2301466" cy="24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8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14367"/>
          </a:xfrm>
        </p:spPr>
        <p:txBody>
          <a:bodyPr/>
          <a:lstStyle/>
          <a:p>
            <a:r>
              <a:rPr lang="sl-SI" dirty="0" err="1" smtClean="0"/>
              <a:t>Hidracija</a:t>
            </a:r>
            <a:r>
              <a:rPr lang="sl-SI" dirty="0" smtClean="0"/>
              <a:t> - voda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8758" y="1340768"/>
            <a:ext cx="7633742" cy="5184576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Otroci (in mi vsi) potrebujemo vodo, saj je to edina prava pijača. Večino sladkih tekočin telo jemlje kot tekočo hrano in jih tako tudi presnavlja (preko jeter).</a:t>
            </a:r>
          </a:p>
          <a:p>
            <a:r>
              <a:rPr lang="sl-SI" dirty="0" smtClean="0"/>
              <a:t>Otrok, ki spije mnogo sladkih pijač, je še vedno lahko močno dehidriran.</a:t>
            </a:r>
          </a:p>
          <a:p>
            <a:r>
              <a:rPr lang="sl-SI" dirty="0" smtClean="0"/>
              <a:t>Pomanjkanje vode v telesu vodi v vrtoglavico, nezbranost, slabo koncentracijo, …</a:t>
            </a:r>
          </a:p>
          <a:p>
            <a:r>
              <a:rPr lang="sl-SI" dirty="0" smtClean="0"/>
              <a:t>Pomembno je, kdaj vodo pijemo, da jo telo lahko najbolje izkoristi:</a:t>
            </a:r>
          </a:p>
          <a:p>
            <a:pPr lvl="1"/>
            <a:r>
              <a:rPr lang="sl-SI" dirty="0"/>
              <a:t>Takoj ko </a:t>
            </a:r>
            <a:r>
              <a:rPr lang="sl-SI" dirty="0" smtClean="0"/>
              <a:t>vstanemo (zaradi nočne porabe)</a:t>
            </a:r>
            <a:endParaRPr lang="sl-SI" dirty="0"/>
          </a:p>
          <a:p>
            <a:pPr lvl="1"/>
            <a:r>
              <a:rPr lang="sl-SI" dirty="0"/>
              <a:t>Pol ure pred </a:t>
            </a:r>
            <a:r>
              <a:rPr lang="sl-SI" dirty="0" smtClean="0"/>
              <a:t>jedjo (ojača želod. </a:t>
            </a:r>
            <a:r>
              <a:rPr lang="sl-SI" dirty="0"/>
              <a:t>s</a:t>
            </a:r>
            <a:r>
              <a:rPr lang="sl-SI" dirty="0" smtClean="0"/>
              <a:t>teno)</a:t>
            </a:r>
            <a:endParaRPr lang="sl-SI" dirty="0"/>
          </a:p>
          <a:p>
            <a:pPr lvl="1"/>
            <a:r>
              <a:rPr lang="sl-SI" dirty="0"/>
              <a:t>2,5 ure po </a:t>
            </a:r>
            <a:r>
              <a:rPr lang="sl-SI" dirty="0" smtClean="0"/>
              <a:t>jedi (po končani prebavi)</a:t>
            </a:r>
          </a:p>
          <a:p>
            <a:pPr lvl="1"/>
            <a:r>
              <a:rPr lang="sl-SI" dirty="0" smtClean="0"/>
              <a:t>Med večjo aktivnostjo</a:t>
            </a:r>
            <a:endParaRPr lang="sl-SI" dirty="0"/>
          </a:p>
          <a:p>
            <a:pPr lvl="1"/>
            <a:r>
              <a:rPr lang="sl-SI" dirty="0"/>
              <a:t>Pol ure pred </a:t>
            </a:r>
            <a:r>
              <a:rPr lang="sl-SI" dirty="0" smtClean="0"/>
              <a:t>spanjem (ker ponoči</a:t>
            </a:r>
          </a:p>
          <a:p>
            <a:pPr marL="457200" lvl="1" indent="0">
              <a:buNone/>
            </a:pPr>
            <a:r>
              <a:rPr lang="sl-SI" dirty="0"/>
              <a:t>	</a:t>
            </a:r>
            <a:r>
              <a:rPr lang="sl-SI" dirty="0" smtClean="0"/>
              <a:t>izgubimo veliko vode in s tem otežimo delo srcu)</a:t>
            </a:r>
          </a:p>
          <a:p>
            <a:r>
              <a:rPr lang="sl-SI" dirty="0" smtClean="0"/>
              <a:t>Voda v času obroka razredči želodčno kislino, katere močno delovanje je nujno potrebno pri presnovi beljakovinske hrane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64" y="3717032"/>
            <a:ext cx="3024336" cy="16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3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Sol – prekletstvo ali blagoslov?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4383358"/>
          </a:xfrm>
        </p:spPr>
        <p:txBody>
          <a:bodyPr>
            <a:normAutofit/>
          </a:bodyPr>
          <a:lstStyle/>
          <a:p>
            <a:r>
              <a:rPr lang="sl-SI" dirty="0" smtClean="0"/>
              <a:t>Če pomislimo, koliko soli izločimo s potenjem, …,</a:t>
            </a:r>
          </a:p>
          <a:p>
            <a:pPr marL="0" indent="0">
              <a:buNone/>
            </a:pPr>
            <a:r>
              <a:rPr lang="sl-SI" dirty="0" smtClean="0"/>
              <a:t>	potem se moramo zavedati, da jo moramo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nadomeščati.</a:t>
            </a:r>
          </a:p>
          <a:p>
            <a:r>
              <a:rPr lang="sl-SI" dirty="0" smtClean="0"/>
              <a:t>Sol pomaga pri vsrkavanju vode v celice.</a:t>
            </a:r>
          </a:p>
          <a:p>
            <a:r>
              <a:rPr lang="sl-SI" dirty="0" smtClean="0"/>
              <a:t>Barbara </a:t>
            </a:r>
            <a:r>
              <a:rPr lang="sl-SI" dirty="0" err="1" smtClean="0"/>
              <a:t>O‘Neill</a:t>
            </a:r>
            <a:r>
              <a:rPr lang="sl-SI" dirty="0" smtClean="0"/>
              <a:t> priporoča kristalček prave soli pod jezik pri vsakem kozarcu vode.</a:t>
            </a:r>
          </a:p>
          <a:p>
            <a:r>
              <a:rPr lang="sl-SI" dirty="0" smtClean="0"/>
              <a:t>Prava, groba, nerafinirana morska sol vsebuje 82 mineralov.</a:t>
            </a:r>
          </a:p>
          <a:p>
            <a:r>
              <a:rPr lang="sl-SI" dirty="0" smtClean="0"/>
              <a:t>Kemično obdelana poceni sol pa od želenih mineralov le natrij in klor (in še precej dodatne ‚kemije‘, recimo proti sprijemanju, …)</a:t>
            </a:r>
          </a:p>
          <a:p>
            <a:r>
              <a:rPr lang="sl-SI" dirty="0" smtClean="0"/>
              <a:t>Brez </a:t>
            </a:r>
            <a:r>
              <a:rPr lang="sl-SI" smtClean="0"/>
              <a:t>mineralov celični </a:t>
            </a:r>
            <a:r>
              <a:rPr lang="sl-SI" dirty="0" smtClean="0"/>
              <a:t>procesi ne </a:t>
            </a:r>
            <a:r>
              <a:rPr lang="sl-SI" smtClean="0"/>
              <a:t>tečejo pravilno.</a:t>
            </a:r>
            <a:endParaRPr lang="sl-SI" dirty="0"/>
          </a:p>
        </p:txBody>
      </p:sp>
      <p:pic>
        <p:nvPicPr>
          <p:cNvPr id="6146" name="Picture 2" descr="Tradicionalna nemleta nejodirana nerafinirana morska sol 1 kg | SOLINE  Pridelava soli d.o.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8451"/>
            <a:ext cx="19931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8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Pravna podlaga in drugi dokumenti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4023318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 smtClean="0"/>
              <a:t>Zakon o šolski prehrani </a:t>
            </a:r>
            <a:r>
              <a:rPr lang="sl-SI" dirty="0" smtClean="0"/>
              <a:t>(</a:t>
            </a:r>
            <a:r>
              <a:rPr lang="pl-PL" dirty="0" smtClean="0"/>
              <a:t>Uradni </a:t>
            </a:r>
            <a:r>
              <a:rPr lang="pl-PL" dirty="0"/>
              <a:t>list RS, št. 3/2013, 46/2014, 46/2016 - ZOFVI-K, 49/2016 - popr.</a:t>
            </a:r>
            <a:r>
              <a:rPr lang="sl-SI" dirty="0" smtClean="0"/>
              <a:t>)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Nacionalni program 2014-2023</a:t>
            </a:r>
          </a:p>
          <a:p>
            <a:r>
              <a:rPr lang="sl-SI" dirty="0" smtClean="0"/>
              <a:t>Smernice zdravega prehranjevanja (2010)</a:t>
            </a:r>
          </a:p>
          <a:p>
            <a:endParaRPr lang="sl-SI" dirty="0" smtClean="0"/>
          </a:p>
          <a:p>
            <a:r>
              <a:rPr lang="sl-SI" dirty="0" smtClean="0"/>
              <a:t>Praktikum jedilnikov (2008)</a:t>
            </a:r>
          </a:p>
          <a:p>
            <a:r>
              <a:rPr lang="sl-SI" dirty="0" smtClean="0"/>
              <a:t>Priročnik z merili kakovosti hrane v VI ustanovah (2008)</a:t>
            </a:r>
          </a:p>
          <a:p>
            <a:r>
              <a:rPr lang="sl-SI" dirty="0" smtClean="0"/>
              <a:t>Referenčne vrednosti hranil</a:t>
            </a:r>
          </a:p>
          <a:p>
            <a:r>
              <a:rPr lang="sl-SI" dirty="0" smtClean="0"/>
              <a:t>Ukrep Šolska shema</a:t>
            </a:r>
          </a:p>
          <a:p>
            <a:r>
              <a:rPr lang="sl-SI" dirty="0" smtClean="0"/>
              <a:t>Tradicionalni slovenski zajtrk</a:t>
            </a:r>
          </a:p>
          <a:p>
            <a:endParaRPr lang="sl-SI" dirty="0"/>
          </a:p>
        </p:txBody>
      </p:sp>
      <p:sp>
        <p:nvSpPr>
          <p:cNvPr id="4" name="AutoShape 2" descr="PowerPointova predstavite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Plakat, logotip TSZ - Tradicionalni slovenski zajt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30" name="Picture 10" descr="Plakat, logotip TSZ - Tradicionalni slovenski zajt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47682"/>
            <a:ext cx="2411760" cy="19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 bo čas pri jedi čas za družino, pogovor, smeh</a:t>
            </a:r>
            <a:endParaRPr lang="sl-SI" dirty="0"/>
          </a:p>
        </p:txBody>
      </p:sp>
      <p:pic>
        <p:nvPicPr>
          <p:cNvPr id="8194" name="Picture 2" descr="5 Reasons Eating Dinner Together as a Family is Important - Kohn's Kosh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9" y="1993965"/>
            <a:ext cx="7752270" cy="42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2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14367"/>
          </a:xfrm>
        </p:spPr>
        <p:txBody>
          <a:bodyPr/>
          <a:lstStyle/>
          <a:p>
            <a:r>
              <a:rPr lang="sl-SI" dirty="0" smtClean="0"/>
              <a:t>Zakon o šolski prehrani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8758" y="1412776"/>
            <a:ext cx="7633742" cy="4466817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Šola mora obvezno organizirati malico.</a:t>
            </a:r>
          </a:p>
          <a:p>
            <a:r>
              <a:rPr lang="sl-SI" dirty="0" smtClean="0"/>
              <a:t>Ostale obroke šola ponudi po svojih zmožnostih in potrebah staršev/otrok. </a:t>
            </a:r>
          </a:p>
          <a:p>
            <a:r>
              <a:rPr lang="sl-SI" dirty="0" smtClean="0"/>
              <a:t>Na območju šolskega prostora ne smejo biti nameščeni avtomati za distribucijo hrane in pijače</a:t>
            </a:r>
          </a:p>
          <a:p>
            <a:r>
              <a:rPr lang="sl-SI" dirty="0" smtClean="0"/>
              <a:t>Prijava na prehrano je obvezna, šola prijave hrani do konca šolskega leta.</a:t>
            </a:r>
          </a:p>
          <a:p>
            <a:r>
              <a:rPr lang="sl-SI" dirty="0" err="1" smtClean="0"/>
              <a:t>Neprevzete</a:t>
            </a:r>
            <a:r>
              <a:rPr lang="sl-SI" dirty="0" smtClean="0"/>
              <a:t> obroke šola razdeljuje med 13.50 in 14. uro.</a:t>
            </a:r>
          </a:p>
          <a:p>
            <a:r>
              <a:rPr lang="sl-SI" dirty="0" smtClean="0"/>
              <a:t>Šola vsako leto izvede anketo o zadovoljstvu otrok in staršev s šolsko prehrano in spremljevalnimi aktivnostmi. Letos bom od mnenj otrok uporabila kar rezultate dveh raziskovalnih nalog na temo šolske prehrane.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341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755576" y="548680"/>
            <a:ext cx="8208912" cy="585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Kakšno prehrano </a:t>
            </a:r>
            <a:r>
              <a:rPr lang="sl-SI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priporočajo</a:t>
            </a:r>
            <a:r>
              <a:rPr lang="sl-SI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Smernice zdravega prehranjevanja?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meso: najmanj enkrat na teden brezmesni </a:t>
            </a: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dan,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ribe: vsaj enkrat na </a:t>
            </a: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teden,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sladke pijače: odsvetovane sladke in sladkane pijače. 100-odstotni sadni sokovi lahko izjemoma nadomestijo en obrok sadja na dan, vendar se priporoča, da je sveže sadje prva </a:t>
            </a: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izbira,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sladkarije: odsvetovane. Peciva naj bodo pripravljena v šolski oziroma vrtčevski kuhinji. Na jedilniku so lahko, če so smiselno vključene v tedenski jedilnik.</a:t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sadje in/ali zelenjava: vključena naj bosta pri vsakem obroku, pri čemer naj zelenjava predstavlja večji </a:t>
            </a: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delež,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mleko in priporočeni mlečni izdelki: vsak </a:t>
            </a: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dan,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predelani mesni izdelki: redko, izbrati izdelke z vidno strukturo </a:t>
            </a: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mesa,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polnozrnata živila: vsaj tretjina vseh škrobnatih živil naj bi bila </a:t>
            </a: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polnozrnata,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stročnice: čim večkrat, najmanj dvakrat </a:t>
            </a: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tedensko,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oreščki: vsaj enkrat na </a:t>
            </a: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teden,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olja, maščobe: visoko kakovostna olja s primerno </a:t>
            </a:r>
            <a:r>
              <a:rPr lang="sl-SI" sz="16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maščobnokislinsko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sestavo.</a:t>
            </a: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smernicah naj bi vsa po sestavi prehransko manj ustrezna živila (burek, pica, salame, rogljički, sadni jogurti, hrenovke, čokoladno mleko, </a:t>
            </a:r>
            <a:r>
              <a:rPr lang="sl-SI" sz="16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čokolino</a:t>
            </a:r>
            <a:r>
              <a:rPr lang="sl-SI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čokoladni namazi …) otroci dobili največ enkrat do dvakrat na mesec.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5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Alergije in druge prehranske posebnosti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4455366"/>
          </a:xfrm>
        </p:spPr>
        <p:txBody>
          <a:bodyPr>
            <a:normAutofit/>
          </a:bodyPr>
          <a:lstStyle/>
          <a:p>
            <a:r>
              <a:rPr lang="sl-SI" dirty="0" smtClean="0"/>
              <a:t>Otrok s posebnimi prehranskimi zahtevami je na srečo res malo, nekatere alergije izzvenijo med šolskim letom, druge med počitnicami.</a:t>
            </a:r>
          </a:p>
          <a:p>
            <a:r>
              <a:rPr lang="sl-SI" dirty="0" smtClean="0"/>
              <a:t>Priporočam, da tudi pri TRAJNEM potrdilu letno preverjate stanje.</a:t>
            </a:r>
          </a:p>
          <a:p>
            <a:r>
              <a:rPr lang="sl-SI" dirty="0" smtClean="0"/>
              <a:t>Za obnovitev potrdila starše pozovem konec avgusta.</a:t>
            </a:r>
          </a:p>
          <a:p>
            <a:r>
              <a:rPr lang="sl-SI" dirty="0" smtClean="0"/>
              <a:t>Hrano jim posebej pripravlja osebje in jo ustrezno odpremi. Starejši otroci hodijo ponjo sami k razdelilnemu pultu v kuhinji. Tako imajo kuharji boljši nadzor nad izdano/prejeto hrano.</a:t>
            </a:r>
          </a:p>
          <a:p>
            <a:r>
              <a:rPr lang="sl-SI" dirty="0" smtClean="0"/>
              <a:t>Jedilniki so sestavljeni tako, da tudi sicer vsebujejo čim več nealergenih živil.</a:t>
            </a:r>
          </a:p>
          <a:p>
            <a:r>
              <a:rPr lang="sl-SI" dirty="0" smtClean="0"/>
              <a:t>Pripravljamo tudi prilagojene jedi za približno 60 otrok, ki ne uživajo svinjine.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483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85725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Subvencioniranje šolske prehrane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2060848"/>
            <a:ext cx="7859216" cy="4680520"/>
          </a:xfrm>
        </p:spPr>
        <p:txBody>
          <a:bodyPr>
            <a:normAutofit/>
          </a:bodyPr>
          <a:lstStyle/>
          <a:p>
            <a:r>
              <a:rPr lang="sl-SI" dirty="0" smtClean="0"/>
              <a:t>Država subvencionira malice in kosila. Vlogo oddate na CSD.</a:t>
            </a:r>
          </a:p>
          <a:p>
            <a:r>
              <a:rPr lang="sl-SI" dirty="0" smtClean="0"/>
              <a:t>Ceno malice določa minister, letos je 0,90 evra, enotno za vso Slovenijo. Cene ostalih obrokov določi šola.</a:t>
            </a:r>
          </a:p>
          <a:p>
            <a:endParaRPr lang="sl-SI" dirty="0" smtClean="0"/>
          </a:p>
          <a:p>
            <a:r>
              <a:rPr lang="sl-SI" b="1" dirty="0" smtClean="0"/>
              <a:t>Subvencioniranje </a:t>
            </a:r>
            <a:r>
              <a:rPr lang="sl-SI" dirty="0" smtClean="0"/>
              <a:t>za malico in kosilo  poteka preko Ministrstva za delo (in Centrov za socialno delo), ki posreduje podatke Ministrstvo za šolstvo.  </a:t>
            </a:r>
          </a:p>
          <a:p>
            <a:r>
              <a:rPr lang="sl-SI" dirty="0" smtClean="0"/>
              <a:t>Na šoli prejema  subvencionirano malico 342 učencev (48%),  in 85+50=135  izmed njih tudi  subvencionirano kosilo (19%).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78524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Subvencioniranje šolske prehrane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3861048"/>
            <a:ext cx="7715200" cy="259376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Ministrstvo šoli povrne denar za subvencionirane prevzete obroke na podlagi zahtevka, ki ga šola odda do 10. v mesecu za pretekli mesec v posebni aplikaciji MIZŠ.</a:t>
            </a:r>
          </a:p>
          <a:p>
            <a:r>
              <a:rPr lang="sl-SI" dirty="0" smtClean="0"/>
              <a:t>Za povračilo je potrebno navesti podatke o prevzetih obrokih, </a:t>
            </a:r>
            <a:r>
              <a:rPr lang="sl-SI" dirty="0" err="1" smtClean="0"/>
              <a:t>neprevzetih</a:t>
            </a:r>
            <a:r>
              <a:rPr lang="sl-SI" dirty="0" smtClean="0"/>
              <a:t> odjavljenih in </a:t>
            </a:r>
            <a:r>
              <a:rPr lang="sl-SI" dirty="0" err="1" smtClean="0"/>
              <a:t>neprevzetih</a:t>
            </a:r>
            <a:r>
              <a:rPr lang="sl-SI" dirty="0" smtClean="0"/>
              <a:t> </a:t>
            </a:r>
            <a:r>
              <a:rPr lang="sl-SI" dirty="0" err="1" smtClean="0"/>
              <a:t>neodjavljenih</a:t>
            </a:r>
            <a:r>
              <a:rPr lang="sl-SI" dirty="0" smtClean="0"/>
              <a:t> obrokih.  Kadar otroka ni v šoli, je potrebno prehrano odjaviti.</a:t>
            </a:r>
          </a:p>
          <a:p>
            <a:r>
              <a:rPr lang="sl-SI" dirty="0" err="1" smtClean="0"/>
              <a:t>Neodjavljeni</a:t>
            </a:r>
            <a:r>
              <a:rPr lang="sl-SI" dirty="0" smtClean="0"/>
              <a:t> obroki, tudi subvencionirani, se obračunajo po polni ceni.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0728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8003232" cy="641226"/>
          </a:xfrm>
        </p:spPr>
        <p:txBody>
          <a:bodyPr>
            <a:noAutofit/>
          </a:bodyPr>
          <a:lstStyle/>
          <a:p>
            <a:r>
              <a:rPr lang="sl-SI" sz="4400" dirty="0" smtClean="0"/>
              <a:t>Organizacija šolske prehrane</a:t>
            </a:r>
            <a:endParaRPr lang="sl-SI" sz="4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1700808"/>
            <a:ext cx="7787208" cy="4754000"/>
          </a:xfrm>
        </p:spPr>
        <p:txBody>
          <a:bodyPr>
            <a:normAutofit/>
          </a:bodyPr>
          <a:lstStyle/>
          <a:p>
            <a:r>
              <a:rPr lang="sl-SI" dirty="0"/>
              <a:t>Otrok prehranjevalne navade prinese iz družine, zato se srečujemo z zavračanjem hrane, ki je otroci od doma ne </a:t>
            </a:r>
            <a:r>
              <a:rPr lang="sl-SI" dirty="0" smtClean="0"/>
              <a:t>poznajo, … zato so določena priporočena živila manj pogosto na jedilniku. </a:t>
            </a:r>
            <a:r>
              <a:rPr lang="sl-SI" dirty="0" err="1" smtClean="0"/>
              <a:t>Eko</a:t>
            </a:r>
            <a:r>
              <a:rPr lang="sl-SI" dirty="0" smtClean="0"/>
              <a:t> hrana v smeteh ne koristi.</a:t>
            </a:r>
            <a:endParaRPr lang="sl-SI" dirty="0"/>
          </a:p>
          <a:p>
            <a:endParaRPr lang="sl-SI" dirty="0" smtClean="0"/>
          </a:p>
          <a:p>
            <a:r>
              <a:rPr lang="sl-SI" dirty="0" smtClean="0"/>
              <a:t>Temelj šolske prehrane je pestra, kakovostna prehrana. Manj se ozira na želje posameznikov, seveda pa so na jedilniku občasno tudi odsvetovana živila, ki jih imajo otroci najraje.  </a:t>
            </a:r>
          </a:p>
          <a:p>
            <a:endParaRPr lang="sl-SI" dirty="0" smtClean="0"/>
          </a:p>
          <a:p>
            <a:r>
              <a:rPr lang="sl-SI" dirty="0" smtClean="0"/>
              <a:t>Javni razpis za živila: nov razpis je bil izveden z letom 2023 za dobo 3 let. Cene so najmanj dvojne ali celo trojne glede na prejšnji razpis.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8003232" cy="785242"/>
          </a:xfrm>
        </p:spPr>
        <p:txBody>
          <a:bodyPr>
            <a:normAutofit/>
          </a:bodyPr>
          <a:lstStyle/>
          <a:p>
            <a:r>
              <a:rPr lang="sl-SI" sz="4400" dirty="0" smtClean="0"/>
              <a:t>Organizacija šolske prehrane</a:t>
            </a:r>
            <a:endParaRPr lang="sl-SI" sz="4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5256584"/>
          </a:xfrm>
        </p:spPr>
        <p:txBody>
          <a:bodyPr>
            <a:normAutofit/>
          </a:bodyPr>
          <a:lstStyle/>
          <a:p>
            <a:r>
              <a:rPr lang="sl-SI" dirty="0" smtClean="0"/>
              <a:t>Organizacijske podrobnosti so opisane v Prehranskem načrtu šole 2022/2023, ki je priloga LDN šole in ga vsako leto pripravi organizatorka šolske prehrane.</a:t>
            </a:r>
          </a:p>
          <a:p>
            <a:endParaRPr lang="sl-SI" dirty="0"/>
          </a:p>
          <a:p>
            <a:r>
              <a:rPr lang="sl-SI" dirty="0"/>
              <a:t>Lastna in razdelilna kuhinja (Jarše),</a:t>
            </a:r>
          </a:p>
          <a:p>
            <a:pPr>
              <a:buNone/>
            </a:pPr>
            <a:r>
              <a:rPr lang="sl-SI" dirty="0"/>
              <a:t>	35 Z (5%)</a:t>
            </a:r>
          </a:p>
          <a:p>
            <a:pPr>
              <a:buNone/>
            </a:pPr>
            <a:r>
              <a:rPr lang="sl-SI" dirty="0"/>
              <a:t>	690 M (99%)</a:t>
            </a:r>
          </a:p>
          <a:p>
            <a:pPr>
              <a:buNone/>
            </a:pPr>
            <a:r>
              <a:rPr lang="sl-SI" dirty="0"/>
              <a:t>	560  K(80%)</a:t>
            </a:r>
          </a:p>
          <a:p>
            <a:pPr>
              <a:buNone/>
            </a:pPr>
            <a:r>
              <a:rPr lang="sl-SI" dirty="0"/>
              <a:t>	125 PM (18</a:t>
            </a:r>
            <a:r>
              <a:rPr lang="sl-SI" dirty="0" smtClean="0"/>
              <a:t>%).</a:t>
            </a:r>
            <a:endParaRPr lang="sl-SI" dirty="0"/>
          </a:p>
          <a:p>
            <a:endParaRPr lang="sl-SI" dirty="0" smtClean="0"/>
          </a:p>
          <a:p>
            <a:r>
              <a:rPr lang="sl-SI" dirty="0" smtClean="0"/>
              <a:t>Kultura prehranjevanja ni odvisna le od OŠP, ampak od vseh zaposlenih na šoli, ki so otrokom za zgled, in seveda od navad iz primarne družine.</a:t>
            </a:r>
          </a:p>
          <a:p>
            <a:pPr marL="64008" indent="0">
              <a:buNone/>
            </a:pPr>
            <a:endParaRPr lang="sl-SI" dirty="0" smtClean="0"/>
          </a:p>
          <a:p>
            <a:pPr lvl="1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04864"/>
            <a:ext cx="2427734" cy="3236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792</TotalTime>
  <Words>1157</Words>
  <Application>Microsoft Office PowerPoint</Application>
  <PresentationFormat>Diaprojekcija na zaslonu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Helvetica</vt:lpstr>
      <vt:lpstr>Impact</vt:lpstr>
      <vt:lpstr>Times New Roman</vt:lpstr>
      <vt:lpstr>Badge</vt:lpstr>
      <vt:lpstr> prehranjevanje v  osnovni šoli</vt:lpstr>
      <vt:lpstr>Pravna podlaga in drugi dokumenti</vt:lpstr>
      <vt:lpstr>Zakon o šolski prehrani</vt:lpstr>
      <vt:lpstr>PowerPointova predstavitev</vt:lpstr>
      <vt:lpstr>Alergije in druge prehranske posebnosti</vt:lpstr>
      <vt:lpstr>Subvencioniranje šolske prehrane</vt:lpstr>
      <vt:lpstr>Subvencioniranje šolske prehrane</vt:lpstr>
      <vt:lpstr>Organizacija šolske prehrane</vt:lpstr>
      <vt:lpstr>Organizacija šolske prehrane</vt:lpstr>
      <vt:lpstr>Vpliv družine</vt:lpstr>
      <vt:lpstr>Vpliv medijev in bližina trgovine</vt:lpstr>
      <vt:lpstr>PowerPointova predstavitev</vt:lpstr>
      <vt:lpstr>Organizacija šolske prehrane</vt:lpstr>
      <vt:lpstr>osem temeljev zdravja</vt:lpstr>
      <vt:lpstr>Alkalna prehrana</vt:lpstr>
      <vt:lpstr>PowerPointova predstavitev</vt:lpstr>
      <vt:lpstr>PowerPointova predstavitev</vt:lpstr>
      <vt:lpstr>Hidracija - voda</vt:lpstr>
      <vt:lpstr>Sol – prekletstvo ali blagoslov?</vt:lpstr>
      <vt:lpstr>Naj bo čas pri jedi čas za družino, pogovor, smeh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Smernice za prehranjevanje v VI ustanovah</dc:title>
  <dc:creator>maček</dc:creator>
  <cp:lastModifiedBy>Milena</cp:lastModifiedBy>
  <cp:revision>53</cp:revision>
  <dcterms:created xsi:type="dcterms:W3CDTF">2011-01-19T08:37:26Z</dcterms:created>
  <dcterms:modified xsi:type="dcterms:W3CDTF">2023-06-13T11:54:26Z</dcterms:modified>
</cp:coreProperties>
</file>