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2" r:id="rId14"/>
    <p:sldId id="274" r:id="rId1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a" userId="cd875040-e00c-4406-8bf0-fd6917cc6ded" providerId="ADAL" clId="{3E75E018-D523-4A96-8CEB-F7711B07D66B}"/>
    <pc:docChg chg="delSld modSld">
      <pc:chgData name="Maja" userId="cd875040-e00c-4406-8bf0-fd6917cc6ded" providerId="ADAL" clId="{3E75E018-D523-4A96-8CEB-F7711B07D66B}" dt="2023-06-07T13:09:41.402" v="2" actId="20577"/>
      <pc:docMkLst>
        <pc:docMk/>
      </pc:docMkLst>
      <pc:sldChg chg="del">
        <pc:chgData name="Maja" userId="cd875040-e00c-4406-8bf0-fd6917cc6ded" providerId="ADAL" clId="{3E75E018-D523-4A96-8CEB-F7711B07D66B}" dt="2023-06-07T10:52:31.127" v="0" actId="47"/>
        <pc:sldMkLst>
          <pc:docMk/>
          <pc:sldMk cId="2198054607" sldId="266"/>
        </pc:sldMkLst>
      </pc:sldChg>
      <pc:sldChg chg="modSp mod">
        <pc:chgData name="Maja" userId="cd875040-e00c-4406-8bf0-fd6917cc6ded" providerId="ADAL" clId="{3E75E018-D523-4A96-8CEB-F7711B07D66B}" dt="2023-06-07T13:09:41.402" v="2" actId="20577"/>
        <pc:sldMkLst>
          <pc:docMk/>
          <pc:sldMk cId="1265840718" sldId="272"/>
        </pc:sldMkLst>
        <pc:spChg chg="mod">
          <ac:chgData name="Maja" userId="cd875040-e00c-4406-8bf0-fd6917cc6ded" providerId="ADAL" clId="{3E75E018-D523-4A96-8CEB-F7711B07D66B}" dt="2023-06-07T13:09:41.402" v="2" actId="20577"/>
          <ac:spMkLst>
            <pc:docMk/>
            <pc:sldMk cId="1265840718" sldId="272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914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158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313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3617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760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557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327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919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889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930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067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7D377-8597-4363-96ED-AC04C269ACDF}" type="datetimeFigureOut">
              <a:rPr lang="sl-SI" smtClean="0"/>
              <a:t>13.06.2023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37B6-7BD0-423D-B0AB-5CBA7A8F6E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912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Autofit/>
          </a:bodyPr>
          <a:lstStyle/>
          <a:p>
            <a:r>
              <a:rPr lang="sl-SI" b="1" spc="50" dirty="0">
                <a:solidFill>
                  <a:srgbClr val="0070C0"/>
                </a:solidFill>
              </a:rPr>
              <a:t>PREVENTIVNI PROGRAMI IN DELOVANJE ŠOLE ZA ZMANJŠEVANJE NASILJA</a:t>
            </a:r>
          </a:p>
        </p:txBody>
      </p:sp>
      <p:pic>
        <p:nvPicPr>
          <p:cNvPr id="3" name="Slika 2" descr="OŠ Rodica logo s podatk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0"/>
          <a:stretch>
            <a:fillRect/>
          </a:stretch>
        </p:blipFill>
        <p:spPr bwMode="auto">
          <a:xfrm>
            <a:off x="4895850" y="348071"/>
            <a:ext cx="2400300" cy="9715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oljeZBesedilom 3"/>
          <p:cNvSpPr txBox="1"/>
          <p:nvPr/>
        </p:nvSpPr>
        <p:spPr>
          <a:xfrm>
            <a:off x="5092002" y="5538379"/>
            <a:ext cx="2007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Maja Petek Tomšič, </a:t>
            </a:r>
          </a:p>
          <a:p>
            <a:r>
              <a:rPr lang="sl-SI" dirty="0"/>
              <a:t>svetovalna delavka</a:t>
            </a:r>
          </a:p>
        </p:txBody>
      </p:sp>
    </p:spTree>
    <p:extLst>
      <p:ext uri="{BB962C8B-B14F-4D97-AF65-F5344CB8AC3E}">
        <p14:creationId xmlns:p14="http://schemas.microsoft.com/office/powerpoint/2010/main" val="2609212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46149" y="792608"/>
            <a:ext cx="8499699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 6: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 šoli se z učitelji pogovarjamo o varnosti, nasilju, reševanju konfliktov</a:t>
            </a:r>
            <a:r>
              <a:rPr kumimoji="0" lang="sl-SI" altLang="sl-SI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sl-SI" altLang="sl-SI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69" name="Slika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88" t="8234" r="16780" b="140"/>
          <a:stretch/>
        </p:blipFill>
        <p:spPr bwMode="auto">
          <a:xfrm>
            <a:off x="2495999" y="1469716"/>
            <a:ext cx="7200000" cy="438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43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116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78559" y="878433"/>
            <a:ext cx="902830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 7: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Učitelji v primeru nasilja odreagirajo in se vključujejo v reševanje problema.</a:t>
            </a: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3" name="Slika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11" t="8470" r="16383" b="-1134"/>
          <a:stretch/>
        </p:blipFill>
        <p:spPr bwMode="auto">
          <a:xfrm>
            <a:off x="2496000" y="1687373"/>
            <a:ext cx="7200000" cy="424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510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7339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500" b="1" dirty="0">
                <a:solidFill>
                  <a:srgbClr val="0070C0"/>
                </a:solidFill>
                <a:latin typeface="+mn-lt"/>
              </a:rPr>
              <a:t>PROGRAM NEON</a:t>
            </a:r>
            <a:endParaRPr lang="sl-SI" altLang="en-US" sz="35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075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l-SI" dirty="0"/>
              <a:t>Primarno preventivni program</a:t>
            </a:r>
            <a:r>
              <a:rPr lang="en-GB" dirty="0"/>
              <a:t> </a:t>
            </a:r>
          </a:p>
          <a:p>
            <a:pPr>
              <a:defRPr/>
            </a:pPr>
            <a:r>
              <a:rPr lang="sl-SI" dirty="0"/>
              <a:t>Osnovni cilj: </a:t>
            </a:r>
            <a:r>
              <a:rPr lang="sl-SI" b="1" dirty="0"/>
              <a:t>krepiti varovalne dejavnike otrok</a:t>
            </a:r>
            <a:r>
              <a:rPr lang="sl-SI" dirty="0"/>
              <a:t>, da bi se znali in zmogli zaščititi pred nasiljem in da ne bi povzročali nasilja</a:t>
            </a:r>
            <a:endParaRPr lang="en-GB" dirty="0"/>
          </a:p>
          <a:p>
            <a:pPr>
              <a:defRPr/>
            </a:pPr>
            <a:r>
              <a:rPr lang="sl-SI" dirty="0"/>
              <a:t>Osnovno sporočilo: Vsi ljudje imamo pravico, da smo </a:t>
            </a:r>
            <a:r>
              <a:rPr lang="sl-SI" b="1" dirty="0"/>
              <a:t>varni, močni in svobodni.</a:t>
            </a:r>
            <a:r>
              <a:rPr lang="en-GB" dirty="0"/>
              <a:t> </a:t>
            </a:r>
            <a:r>
              <a:rPr lang="sl-SI" dirty="0"/>
              <a:t>Pomembno je, da na ustrezen način ščitimo svoje pravice in osebne meje spoštujemo in ščitimo pravice in osebne meje drugih ljudi.</a:t>
            </a:r>
            <a:endParaRPr lang="en-GB" dirty="0"/>
          </a:p>
          <a:p>
            <a:pPr>
              <a:defRPr/>
            </a:pPr>
            <a:r>
              <a:rPr lang="sl-SI" dirty="0"/>
              <a:t>Nagovori </a:t>
            </a:r>
            <a:r>
              <a:rPr lang="sl-SI" b="1" dirty="0"/>
              <a:t>otroke, ki doživljajo nasilje, otroke, ki ravnajo nasilno in otroke, ki so PRIČE nasilju.</a:t>
            </a:r>
          </a:p>
          <a:p>
            <a:pPr marL="0" indent="0">
              <a:buNone/>
              <a:defRPr/>
            </a:pPr>
            <a:endParaRPr lang="sl-SI" dirty="0"/>
          </a:p>
        </p:txBody>
      </p:sp>
      <p:pic>
        <p:nvPicPr>
          <p:cNvPr id="4" name="Picture 2" descr="Program NEON za preventivo nasilja in zlorabe otrok - izvajanje v OŠ - ISA  instit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" t="8608" r="7060" b="19096"/>
          <a:stretch/>
        </p:blipFill>
        <p:spPr bwMode="auto">
          <a:xfrm>
            <a:off x="2429764" y="351021"/>
            <a:ext cx="1842433" cy="133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153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6"/>
          <p:cNvSpPr>
            <a:spLocks noGrp="1"/>
          </p:cNvSpPr>
          <p:nvPr>
            <p:ph type="title"/>
          </p:nvPr>
        </p:nvSpPr>
        <p:spPr>
          <a:xfrm>
            <a:off x="2584451" y="10001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l-SI" altLang="en-US" dirty="0"/>
              <a:t>Preventiva vrstniškega nasilja</a:t>
            </a:r>
            <a:br>
              <a:rPr lang="sl-SI" altLang="en-US" dirty="0"/>
            </a:br>
            <a:r>
              <a:rPr lang="sl-SI" altLang="en-US" sz="3600" b="1" dirty="0"/>
              <a:t>Ključen je CELOSTNI PRISTOP.</a:t>
            </a:r>
          </a:p>
        </p:txBody>
      </p:sp>
      <p:sp>
        <p:nvSpPr>
          <p:cNvPr id="2" name="Rectangle 1"/>
          <p:cNvSpPr/>
          <p:nvPr/>
        </p:nvSpPr>
        <p:spPr>
          <a:xfrm>
            <a:off x="5148264" y="1352551"/>
            <a:ext cx="2644775" cy="93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sz="2400" b="1" dirty="0"/>
              <a:t>ŠOLSKA POLITIKA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2" y="4797425"/>
            <a:ext cx="2838448" cy="1098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sz="2000" b="1" dirty="0"/>
              <a:t>KREPITEV VAROVALNIH DEJAVNIKOV PRI MLADIH</a:t>
            </a:r>
          </a:p>
        </p:txBody>
      </p:sp>
      <p:sp>
        <p:nvSpPr>
          <p:cNvPr id="4" name="Rectangle 3"/>
          <p:cNvSpPr/>
          <p:nvPr/>
        </p:nvSpPr>
        <p:spPr>
          <a:xfrm>
            <a:off x="7758112" y="4797425"/>
            <a:ext cx="2670157" cy="1085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sz="2000" b="1" dirty="0"/>
              <a:t>POSREDOVANJE ODRASLIH</a:t>
            </a:r>
          </a:p>
        </p:txBody>
      </p:sp>
      <p:sp>
        <p:nvSpPr>
          <p:cNvPr id="5" name="Rectangle 4"/>
          <p:cNvSpPr/>
          <p:nvPr/>
        </p:nvSpPr>
        <p:spPr>
          <a:xfrm>
            <a:off x="3548063" y="4005263"/>
            <a:ext cx="2355850" cy="5762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dirty="0"/>
              <a:t>Osebe, ki izvajajo nasilje 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6948488" y="4005263"/>
            <a:ext cx="2387600" cy="576262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dirty="0"/>
              <a:t>Osebe, ki so priče nasilju</a:t>
            </a:r>
          </a:p>
        </p:txBody>
      </p:sp>
      <p:sp>
        <p:nvSpPr>
          <p:cNvPr id="8" name="Rectangle 7"/>
          <p:cNvSpPr/>
          <p:nvPr/>
        </p:nvSpPr>
        <p:spPr>
          <a:xfrm>
            <a:off x="5591176" y="2565401"/>
            <a:ext cx="1757363" cy="6826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/>
              <a:t>Osebe</a:t>
            </a:r>
            <a:r>
              <a:rPr lang="sl-SI" dirty="0"/>
              <a:t>, ki so žrtev nasilja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584451" y="1820863"/>
            <a:ext cx="2563813" cy="2976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3" idx="3"/>
            <a:endCxn id="4" idx="1"/>
          </p:cNvCxnSpPr>
          <p:nvPr/>
        </p:nvCxnSpPr>
        <p:spPr>
          <a:xfrm flipV="1">
            <a:off x="4667250" y="5340350"/>
            <a:ext cx="3090862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" idx="3"/>
          </p:cNvCxnSpPr>
          <p:nvPr/>
        </p:nvCxnSpPr>
        <p:spPr>
          <a:xfrm>
            <a:off x="7793038" y="1820863"/>
            <a:ext cx="2214562" cy="2976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725989" y="2906713"/>
            <a:ext cx="865187" cy="10985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5903914" y="4292600"/>
            <a:ext cx="1146175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3"/>
            <a:endCxn id="6" idx="0"/>
          </p:cNvCxnSpPr>
          <p:nvPr/>
        </p:nvCxnSpPr>
        <p:spPr>
          <a:xfrm>
            <a:off x="7348538" y="2906713"/>
            <a:ext cx="793750" cy="109855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840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l-SI" sz="3500" b="1" dirty="0">
                <a:solidFill>
                  <a:srgbClr val="0070C0"/>
                </a:solidFill>
                <a:latin typeface="+mn-lt"/>
              </a:rPr>
              <a:t>ZNAKI PRI OTROCIH – KDAJ </a:t>
            </a:r>
            <a:br>
              <a:rPr lang="sl-SI" sz="3500" b="1" dirty="0">
                <a:solidFill>
                  <a:srgbClr val="0070C0"/>
                </a:solidFill>
                <a:latin typeface="+mn-lt"/>
              </a:rPr>
            </a:br>
            <a:r>
              <a:rPr lang="sl-SI" sz="3500" b="1" dirty="0">
                <a:solidFill>
                  <a:srgbClr val="0070C0"/>
                </a:solidFill>
                <a:latin typeface="+mn-lt"/>
              </a:rPr>
              <a:t>POSUMIMO, DA GRE ZA NASILJE?</a:t>
            </a:r>
          </a:p>
        </p:txBody>
      </p:sp>
      <p:sp>
        <p:nvSpPr>
          <p:cNvPr id="33794" name="Ograda vsebine 2"/>
          <p:cNvSpPr>
            <a:spLocks noGrp="1"/>
          </p:cNvSpPr>
          <p:nvPr>
            <p:ph idx="1"/>
          </p:nvPr>
        </p:nvSpPr>
        <p:spPr>
          <a:xfrm>
            <a:off x="838200" y="1992539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r>
              <a:rPr lang="sl-SI" altLang="en-US" dirty="0"/>
              <a:t>spremembe v čustvovanju</a:t>
            </a:r>
          </a:p>
          <a:p>
            <a:pPr eaLnBrk="1" hangingPunct="1">
              <a:buFont typeface="Arial" charset="0"/>
              <a:buChar char="•"/>
            </a:pPr>
            <a:r>
              <a:rPr lang="sl-SI" altLang="en-US" dirty="0"/>
              <a:t>spremembe v vedenju</a:t>
            </a:r>
          </a:p>
          <a:p>
            <a:pPr>
              <a:buFont typeface="Arial" charset="0"/>
              <a:buChar char="•"/>
            </a:pPr>
            <a:r>
              <a:rPr lang="sl-SI" altLang="en-US" dirty="0"/>
              <a:t>spremenjen odnos do sebe</a:t>
            </a:r>
          </a:p>
          <a:p>
            <a:pPr eaLnBrk="1" hangingPunct="1">
              <a:buFont typeface="Arial" charset="0"/>
              <a:buChar char="•"/>
            </a:pPr>
            <a:r>
              <a:rPr lang="sl-SI" altLang="en-US" dirty="0"/>
              <a:t>poslabšanja zdravja (telesnega in duševnega)</a:t>
            </a:r>
          </a:p>
          <a:p>
            <a:pPr eaLnBrk="1" hangingPunct="1">
              <a:buFont typeface="Arial" charset="0"/>
              <a:buChar char="•"/>
            </a:pPr>
            <a:r>
              <a:rPr lang="sl-SI" altLang="en-US" dirty="0"/>
              <a:t>spremenjen odnos do šole, vrstniške skupine in/ali družine</a:t>
            </a:r>
          </a:p>
          <a:p>
            <a:pPr eaLnBrk="1" hangingPunct="1">
              <a:buFont typeface="Arial" charset="0"/>
              <a:buChar char="•"/>
            </a:pPr>
            <a:r>
              <a:rPr lang="sl-SI" altLang="en-US" dirty="0"/>
              <a:t>poslabšanje učnega uspeha</a:t>
            </a:r>
          </a:p>
          <a:p>
            <a:pPr eaLnBrk="1" hangingPunct="1">
              <a:buFont typeface="Arial" charset="0"/>
              <a:buChar char="•"/>
            </a:pPr>
            <a:r>
              <a:rPr lang="sl-SI" altLang="en-US" dirty="0"/>
              <a:t>materialna škoda</a:t>
            </a:r>
          </a:p>
          <a:p>
            <a:pPr eaLnBrk="1" hangingPunct="1">
              <a:buFont typeface="Arial" charset="0"/>
              <a:buChar char="•"/>
            </a:pPr>
            <a:r>
              <a:rPr lang="sl-SI" altLang="en-US" dirty="0"/>
              <a:t>informacije lahko dobimo preko tretjih oseb ali smo sami priča nasilju</a:t>
            </a:r>
          </a:p>
          <a:p>
            <a:pPr eaLnBrk="1" hangingPunct="1"/>
            <a:endParaRPr lang="sl-SI" altLang="en-US" dirty="0"/>
          </a:p>
        </p:txBody>
      </p:sp>
      <p:pic>
        <p:nvPicPr>
          <p:cNvPr id="4" name="Picture 2" descr="Program NEON za preventivo nasilja in zlorabe otrok - izvajanje v OŠ - ISA  institu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" t="8608" r="7060" b="19096"/>
          <a:stretch/>
        </p:blipFill>
        <p:spPr bwMode="auto">
          <a:xfrm>
            <a:off x="1020689" y="351021"/>
            <a:ext cx="1842433" cy="133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148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795306" y="1920895"/>
            <a:ext cx="860138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5000" b="1" dirty="0">
                <a:solidFill>
                  <a:srgbClr val="0070C0"/>
                </a:solidFill>
              </a:rPr>
              <a:t>KONFLIKT</a:t>
            </a:r>
            <a:endParaRPr lang="sl-SI" sz="3000" b="1" dirty="0">
              <a:solidFill>
                <a:srgbClr val="0070C0"/>
              </a:solidFill>
            </a:endParaRPr>
          </a:p>
          <a:p>
            <a:pPr algn="ctr"/>
            <a:endParaRPr lang="sl-SI" sz="3000" b="1" dirty="0">
              <a:solidFill>
                <a:srgbClr val="0070C0"/>
              </a:solidFill>
            </a:endParaRPr>
          </a:p>
          <a:p>
            <a:pPr algn="ctr"/>
            <a:r>
              <a:rPr lang="sl-SI" sz="3000" b="1" dirty="0">
                <a:solidFill>
                  <a:srgbClr val="0070C0"/>
                </a:solidFill>
              </a:rPr>
              <a:t>ALI</a:t>
            </a:r>
          </a:p>
          <a:p>
            <a:pPr algn="ctr"/>
            <a:endParaRPr lang="sl-SI" sz="3000" b="1" dirty="0">
              <a:solidFill>
                <a:srgbClr val="0070C0"/>
              </a:solidFill>
            </a:endParaRPr>
          </a:p>
          <a:p>
            <a:pPr algn="ctr"/>
            <a:r>
              <a:rPr lang="sl-SI" sz="5000" b="1" dirty="0">
                <a:solidFill>
                  <a:srgbClr val="0070C0"/>
                </a:solidFill>
              </a:rPr>
              <a:t>MEDVRSTNIŠKO NASILJE</a:t>
            </a:r>
          </a:p>
        </p:txBody>
      </p:sp>
    </p:spTree>
    <p:extLst>
      <p:ext uri="{BB962C8B-B14F-4D97-AF65-F5344CB8AC3E}">
        <p14:creationId xmlns:p14="http://schemas.microsoft.com/office/powerpoint/2010/main" val="51661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827314" y="445302"/>
            <a:ext cx="1048512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sl-SI" sz="35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RAZISKAVA „MOJE POČUTJE“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sl-SI" sz="25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OB KONCU šol. l. 2021/2022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sl-SI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l-SI" sz="3000" dirty="0">
                <a:ea typeface="Calibri" panose="020F0502020204030204" pitchFamily="34" charset="0"/>
                <a:cs typeface="Times New Roman" panose="02020603050405020304" pitchFamily="18" charset="0"/>
              </a:rPr>
              <a:t>kakšna je učenčeva zaznava občutka varnosti na naši šoli, </a:t>
            </a:r>
            <a:endParaRPr lang="sl-SI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l-SI" sz="3000" dirty="0">
                <a:ea typeface="Calibri" panose="020F0502020204030204" pitchFamily="34" charset="0"/>
                <a:cs typeface="Times New Roman" panose="02020603050405020304" pitchFamily="18" charset="0"/>
              </a:rPr>
              <a:t>kakšna je pogostost in kraj srečevanja z različnimi oblikami </a:t>
            </a:r>
            <a:r>
              <a:rPr lang="sl-SI" sz="3000" dirty="0" err="1">
                <a:ea typeface="Calibri" panose="020F0502020204030204" pitchFamily="34" charset="0"/>
                <a:cs typeface="Times New Roman" panose="02020603050405020304" pitchFamily="18" charset="0"/>
              </a:rPr>
              <a:t>medvrstniškega</a:t>
            </a:r>
            <a:r>
              <a:rPr lang="sl-SI" sz="3000" dirty="0">
                <a:ea typeface="Calibri" panose="020F0502020204030204" pitchFamily="34" charset="0"/>
                <a:cs typeface="Times New Roman" panose="02020603050405020304" pitchFamily="18" charset="0"/>
              </a:rPr>
              <a:t> nasilja,</a:t>
            </a:r>
            <a:endParaRPr lang="sl-SI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l-SI" sz="3000" dirty="0">
                <a:ea typeface="Calibri" panose="020F0502020204030204" pitchFamily="34" charset="0"/>
                <a:cs typeface="Times New Roman" panose="02020603050405020304" pitchFamily="18" charset="0"/>
              </a:rPr>
              <a:t>kakšna je reakcija učenca ob neprimernem vedenju drugega ter</a:t>
            </a:r>
            <a:endParaRPr lang="sl-SI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sl-SI" sz="3000" dirty="0">
                <a:ea typeface="Calibri" panose="020F0502020204030204" pitchFamily="34" charset="0"/>
                <a:cs typeface="Times New Roman" panose="02020603050405020304" pitchFamily="18" charset="0"/>
              </a:rPr>
              <a:t>kakšno je odzivanje učiteljev v primeru nasilja.</a:t>
            </a:r>
            <a:endParaRPr lang="sl-SI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l-SI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sz="3000" dirty="0">
                <a:ea typeface="Calibri" panose="020F0502020204030204" pitchFamily="34" charset="0"/>
                <a:cs typeface="Times New Roman" panose="02020603050405020304" pitchFamily="18" charset="0"/>
              </a:rPr>
              <a:t>Učence smo povabili tudi k izražanju predlogov za oblikovanje bolj varnega šolskega okolja.</a:t>
            </a:r>
            <a:endParaRPr lang="sl-SI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70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pic>
        <p:nvPicPr>
          <p:cNvPr id="1025" name="Slika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1" t="9956" r="30292" b="11182"/>
          <a:stretch>
            <a:fillRect/>
          </a:stretch>
        </p:blipFill>
        <p:spPr bwMode="auto">
          <a:xfrm>
            <a:off x="3456000" y="1162835"/>
            <a:ext cx="52800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86658" y="5525560"/>
            <a:ext cx="36186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Graf 1: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 šoli se počutim varno. </a:t>
            </a: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320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24194" y="745719"/>
            <a:ext cx="87436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 1: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Kolikokrat si bil/-a v šolskem letu 2021/22 žrtev </a:t>
            </a:r>
            <a:r>
              <a:rPr kumimoji="0" lang="sl-SI" altLang="sl-SI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medvrstniškega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nasilja?</a:t>
            </a: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Slika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2" t="8469" r="16780" b="1791"/>
          <a:stretch/>
        </p:blipFill>
        <p:spPr bwMode="auto">
          <a:xfrm>
            <a:off x="1585130" y="1609823"/>
            <a:ext cx="9021741" cy="363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12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3976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10717" y="684444"/>
            <a:ext cx="417056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 2: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Za katero vrsto nasilja je šlo?</a:t>
            </a: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Slika 3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4" t="6078" r="16383" b="3352"/>
          <a:stretch/>
        </p:blipFill>
        <p:spPr bwMode="auto">
          <a:xfrm>
            <a:off x="1595999" y="1492181"/>
            <a:ext cx="9000000" cy="450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5606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394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60397" y="685708"/>
            <a:ext cx="76712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 3: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Kdaj se po tvoji oceni največkrat dogaja </a:t>
            </a:r>
            <a:r>
              <a:rPr kumimoji="0" lang="sl-SI" altLang="sl-SI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medvrstniško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nasilje?</a:t>
            </a: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Slika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3" t="8032" r="16913" b="317"/>
          <a:stretch/>
        </p:blipFill>
        <p:spPr bwMode="auto">
          <a:xfrm>
            <a:off x="1595999" y="1362816"/>
            <a:ext cx="9000000" cy="5117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1256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85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67295" y="632987"/>
            <a:ext cx="6457409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 4: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Kako običajno ravnaš, ko je nekdo nasilen do tebe?</a:t>
            </a: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Slika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75" t="7777" r="16913" b="5688"/>
          <a:stretch/>
        </p:blipFill>
        <p:spPr bwMode="auto">
          <a:xfrm>
            <a:off x="1596000" y="1381648"/>
            <a:ext cx="9000000" cy="462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018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5540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96000" y="864636"/>
            <a:ext cx="898970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 5:</a:t>
            </a:r>
            <a:r>
              <a:rPr kumimoji="0" lang="sl-SI" altLang="sl-SI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Poročanje o nasilnem vedenju (nad mano) drugim osebam glede na razred.</a:t>
            </a:r>
            <a:endParaRPr kumimoji="0" lang="sl-SI" altLang="sl-SI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5" name="Slika 2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2" t="15437" r="15160" b="1945"/>
          <a:stretch/>
        </p:blipFill>
        <p:spPr bwMode="auto">
          <a:xfrm>
            <a:off x="1596000" y="1652276"/>
            <a:ext cx="9000000" cy="4217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057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0736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3818</TotalTime>
  <Words>358</Words>
  <Application>Microsoft Office PowerPoint</Application>
  <PresentationFormat>Širokozaslonsko</PresentationFormat>
  <Paragraphs>47</Paragraphs>
  <Slides>14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Officeova tema</vt:lpstr>
      <vt:lpstr>PREVENTIVNI PROGRAMI IN DELOVANJE ŠOLE ZA ZMANJŠEVANJE NASILJA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PROGRAM NEON</vt:lpstr>
      <vt:lpstr>Preventiva vrstniškega nasilja Ključen je CELOSTNI PRISTOP.</vt:lpstr>
      <vt:lpstr>ZNAKI PRI OTROCIH – KDAJ  POSUMIMO, DA GRE ZA NASILJE?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Preventivni programi in delovanje Sole za zmanj5evanje nasilja</dc:title>
  <dc:creator>Maja Petek Tomšič</dc:creator>
  <cp:lastModifiedBy>Milena</cp:lastModifiedBy>
  <cp:revision>22</cp:revision>
  <dcterms:created xsi:type="dcterms:W3CDTF">2023-06-01T20:50:10Z</dcterms:created>
  <dcterms:modified xsi:type="dcterms:W3CDTF">2023-06-13T11:53:54Z</dcterms:modified>
</cp:coreProperties>
</file>