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051FAE2-8862-4908-A0C9-D3129EC0FDB8}" type="datetimeFigureOut">
              <a:rPr lang="en-US" smtClean="0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C7E3E16-47E5-4562-BE34-DE26A727D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Virus" TargetMode="External"/><Relationship Id="rId2" Type="http://schemas.openxmlformats.org/officeDocument/2006/relationships/hyperlink" Target="http://sl.wikipedia.org/wiki/Pt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sl.wikipedia.org/wiki/%C4%8Clove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si/imgres?q=gripa&amp;um=1&amp;hl=sl&amp;sa=N&amp;rlz=1R2ADFA_slSI391&amp;biw=1024&amp;bih=650&amp;tbm=isch&amp;tbnid=StU0GiPIqdn13M:&amp;imgrefurl=http://www.infolife.si/gripa&amp;docid=9LygsuCVuCENuM&amp;imgurl=http://www.infolife.si/modules/aktualno/uploads/gripa.jpg&amp;w=650&amp;h=479&amp;ei=CnnwTpSeJ8To8QPzpPCiAQ&amp;zoo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si/imgres?q=gripa&amp;um=1&amp;hl=sl&amp;sa=N&amp;rlz=1R2ADFA_slSI391&amp;biw=1024&amp;bih=650&amp;tbm=isch&amp;tbnid=ORbdpakYK81nZM:&amp;imgrefurl=http://www.slovenskenovice.si/novice/slovenija/prihaja-gripa-cepivo-caka&amp;docid=-RjxTn_UltbgVM&amp;imgurl=http://www.slovenskenovice.si/sites/slovenskenovice.si/files/styles/s_1280_1024/public/imported-images/media/picture/20101018/gripa.png&amp;w=800&amp;h=533&amp;ei=CnnwTpSeJ8To8QPzpPCiAQ&amp;zoom=1&amp;iact=rc&amp;dur=94&amp;sig=100846360106762251844&amp;page=7&amp;tbnh=136&amp;tbnw=187&amp;start=93&amp;ndsp=15&amp;ved=1t:429,r:6,s:93&amp;tx=67&amp;ty=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imgres?q=pra%C5%A1i%C4%8Dja+gripa&amp;um=1&amp;hl=sl&amp;sa=X&amp;rlz=1R2ADFA_slSI391&amp;biw=1024&amp;bih=650&amp;tbm=isch&amp;tbnid=p7aRS7Gfjz4JXM:&amp;imgrefurl=http://dnevnik.si/novice/aktualne_zgodbe/1042262706&amp;docid=I1kJwvsYl9xHXM&amp;imgurl=http://dnevnik.si/uploads/image_cache/246d30b60b715cb75503c1248f432807.jpeg&amp;w=370&amp;h=273&amp;ei=e3zwToOuE8b_8QOsxvGlAQ&amp;zoom=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imgres?q=gripa&amp;um=1&amp;hl=sl&amp;sa=N&amp;rlz=1R2ADFA_slSI391&amp;biw=1024&amp;bih=650&amp;tbm=isch&amp;tbnid=Jk4Gtx58f4ZAAM:&amp;imgrefurl=http://www.novilist.hr/Lifestyle/Zdravlje-ljepota/Zdravlje/Svinjska-gripa-odlazi-s-veljacom&amp;docid=41xipdTU-1SveM&amp;imgurl=http://www.novilist.hr/var/novilist/storage/images/lifestyle/zdravlje-ljepota/zdravlje/svinjska-gripa-odlazi-s-veljacom/125248-1-cro-HR/Svinjska-gripa-odlazi-s-veljacom_ca_large.jpg&amp;w=518&amp;h=344&amp;ei=CnnwTpSeJ8To8QPzpPCiAQ&amp;zoom=1&amp;iact=rc&amp;dur=156&amp;sig=100846360106762251844&amp;page=5&amp;tbnh=128&amp;tbnw=171&amp;start=62&amp;ndsp=16&amp;ved=1t:429,r:14,s:62&amp;tx=74&amp;ty=56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google.si/imgres?q=pra%C5%A1i%C4%8Dja+gripa&amp;um=1&amp;hl=sl&amp;sa=X&amp;rlz=1R2ADFA_slSI391&amp;biw=1024&amp;bih=650&amp;tbm=isch&amp;tbnid=hOeUIOQH9OgBKM:&amp;imgrefurl=http://www.skrivnost-zdravja.si/blog/telesno-in-dusevno-zdravje/pozor-cepiva-proti-gripi-vsebujejo-zivo-srebro-cepljenje-proti-gripi-tiomersal-prasicja-gripa-imunski-sistem/&amp;docid=locZe86loZPhyM&amp;imgurl=http://www.skrivnost-zdravja.si/blog/wp-content/uploads/2009/10/sz5_nova_gripa_AP.jpg&amp;w=599&amp;h=400&amp;ei=e3zwToOuE8b_8QOsxvGlAQ&amp;zoom=1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si/imgres?q=gripa&amp;um=1&amp;hl=sl&amp;sa=N&amp;rlz=1R2ADFA_slSI391&amp;biw=1024&amp;bih=650&amp;tbm=isch&amp;tbnid=0gpvWOqRXtgIGM:&amp;imgrefurl=http://www.arhivo.com/?mod=aktualno&amp;action=viewOne&amp;ID=477&amp;docid=GwTMQk_Ko9Q6WM&amp;imgurl=http://www.arhivo.com/uploads/280409-gripa1.jpg&amp;w=505&amp;h=318&amp;ei=CnnwTpSeJ8To8QPzpPCiAQ&amp;zoom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Konstantinopel" TargetMode="External"/><Relationship Id="rId2" Type="http://schemas.openxmlformats.org/officeDocument/2006/relationships/hyperlink" Target="http://sl.wikipedia.org/wiki/Pandem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Sredozemlje" TargetMode="External"/><Relationship Id="rId5" Type="http://schemas.openxmlformats.org/officeDocument/2006/relationships/hyperlink" Target="http://sl.wikipedia.org/wiki/Prokopij" TargetMode="External"/><Relationship Id="rId4" Type="http://schemas.openxmlformats.org/officeDocument/2006/relationships/hyperlink" Target="http://sl.wikipedia.org/wiki/54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24ur.com/servisi/vizita/pticja-gripa-pojav-in-simptomi.html" TargetMode="External"/><Relationship Id="rId7" Type="http://schemas.openxmlformats.org/officeDocument/2006/relationships/hyperlink" Target="http://www.zzv-nm.si/default.cfm?Jezik=Si&amp;Kat=050206" TargetMode="External"/><Relationship Id="rId2" Type="http://schemas.openxmlformats.org/officeDocument/2006/relationships/hyperlink" Target="http://sl.wikipedia.org/wiki/Pti%C4%8Dja_grip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Kuga" TargetMode="External"/><Relationship Id="rId5" Type="http://schemas.openxmlformats.org/officeDocument/2006/relationships/hyperlink" Target="http://www.zzv-ms.si/si/epidemiologija/kaj-je-pticja-gripa.htm" TargetMode="External"/><Relationship Id="rId4" Type="http://schemas.openxmlformats.org/officeDocument/2006/relationships/hyperlink" Target="http://www.majsperk.com/index.php?kat=aktualno&amp;id=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i/imgres?q=pra%C5%A1i%C4%8Dja+gripa&amp;um=1&amp;hl=sl&amp;sa=X&amp;rlz=1R2ADFA_slSI391&amp;biw=1024&amp;bih=650&amp;tbm=isch&amp;tbnid=bjLXNeGTjijXvM:&amp;imgrefurl=http://www.zurnal24.si/prasicja-gripa-tudi-v-sloveniji-clanek-106556&amp;docid=lllqg5yW-EKZDM&amp;imgurl=http://images0.zurnal24.si/slika-_original-1308042391-68320.jpg&amp;w=1280&amp;h=825&amp;ei=e3zwToOuE8b_8QOsxvGlAQ&amp;zoom=1&amp;iact=rc&amp;dur=124&amp;sig=100846360106762251844&amp;page=6&amp;tbnh=104&amp;tbnw=161&amp;start=75&amp;ndsp=16&amp;ved=1t:429,r:15,s:75&amp;tx=145&amp;ty=5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Plju%C4%8Da" TargetMode="External"/><Relationship Id="rId13" Type="http://schemas.openxmlformats.org/officeDocument/2006/relationships/hyperlink" Target="http://hr.wikipedia.org/wiki/Datoteka:Doktorschnabel_430px.jpg" TargetMode="External"/><Relationship Id="rId3" Type="http://schemas.openxmlformats.org/officeDocument/2006/relationships/hyperlink" Target="http://sl.wikipedia.org/wiki/Telo" TargetMode="External"/><Relationship Id="rId7" Type="http://schemas.openxmlformats.org/officeDocument/2006/relationships/hyperlink" Target="http://sl.wikipedia.org/w/index.php?title=Dimlje&amp;action=edit&amp;redlink=1" TargetMode="External"/><Relationship Id="rId12" Type="http://schemas.openxmlformats.org/officeDocument/2006/relationships/hyperlink" Target="http://sl.wikipedia.org/w/index.php?title=Gnoj&amp;action=edit&amp;redlink=1" TargetMode="External"/><Relationship Id="rId2" Type="http://schemas.openxmlformats.org/officeDocument/2006/relationships/hyperlink" Target="http://sl.wikipedia.org/wiki/Bolez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Bezgavke&amp;action=edit&amp;redlink=1" TargetMode="External"/><Relationship Id="rId11" Type="http://schemas.openxmlformats.org/officeDocument/2006/relationships/hyperlink" Target="http://sl.wikipedia.org/wiki/Kri" TargetMode="External"/><Relationship Id="rId5" Type="http://schemas.openxmlformats.org/officeDocument/2006/relationships/hyperlink" Target="http://sl.wikipedia.org/wiki/Yersinia_pestis" TargetMode="External"/><Relationship Id="rId10" Type="http://schemas.openxmlformats.org/officeDocument/2006/relationships/hyperlink" Target="http://sl.wikipedia.org/wiki/Bacil" TargetMode="External"/><Relationship Id="rId4" Type="http://schemas.openxmlformats.org/officeDocument/2006/relationships/hyperlink" Target="http://sl.wikipedia.org/wiki/Bakterija" TargetMode="External"/><Relationship Id="rId9" Type="http://schemas.openxmlformats.org/officeDocument/2006/relationships/hyperlink" Target="http://sl.wikipedia.org/wiki/Plju%C4%8Dnica" TargetMode="External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l.wikipedia.org/wiki/Slika:Holbein-death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sitemason.com/files/k3Nzs4/Ncp1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9388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7057" y="1359247"/>
            <a:ext cx="555953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EPIDEMIJE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2">
                    <a:satMod val="200000"/>
                  </a:schemeClr>
                </a:solidFill>
              </a:rPr>
              <a:t>Aviarna</a:t>
            </a:r>
            <a:r>
              <a:rPr lang="sl-SI" b="1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ali</a:t>
            </a:r>
            <a:r>
              <a:rPr lang="sl-SI" b="1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PTIČJA GRIPA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00113" y="1773238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/>
              <a:t>Kaj je to? </a:t>
            </a:r>
            <a:r>
              <a:rPr lang="sl-SI" sz="2400"/>
              <a:t>Je zelo nalezljiva virusna bolezen, zoonoza, ki lahko prizadene vse vrste </a:t>
            </a:r>
            <a:r>
              <a:rPr lang="sl-SI" sz="2400" u="sng">
                <a:hlinkClick r:id="rId2" tooltip="Ptica"/>
              </a:rPr>
              <a:t>ptic</a:t>
            </a:r>
            <a:r>
              <a:rPr lang="sl-SI" sz="2400"/>
              <a:t>, nekatere vrste </a:t>
            </a:r>
            <a:r>
              <a:rPr lang="sl-SI" sz="2400" u="sng">
                <a:hlinkClick r:id="rId3" tooltip="Virus"/>
              </a:rPr>
              <a:t>virusa</a:t>
            </a:r>
            <a:r>
              <a:rPr lang="sl-SI" sz="2400"/>
              <a:t> pa se lahko prenesejo tudi na druge živali in </a:t>
            </a:r>
            <a:r>
              <a:rPr lang="sl-SI" sz="2400" u="sng">
                <a:hlinkClick r:id="rId4" tooltip="Človek"/>
              </a:rPr>
              <a:t>človeka</a:t>
            </a:r>
            <a:r>
              <a:rPr lang="sl-SI" sz="2400"/>
              <a:t>. </a:t>
            </a:r>
          </a:p>
          <a:p>
            <a:pPr>
              <a:buFont typeface="Wingdings" pitchFamily="2" charset="2"/>
              <a:buNone/>
            </a:pPr>
            <a:r>
              <a:rPr lang="sl-SI" sz="2400"/>
              <a:t>Prvič zaznana v Italiji.</a:t>
            </a:r>
          </a:p>
          <a:p>
            <a:pPr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9750" y="549275"/>
            <a:ext cx="1871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>
                <a:latin typeface="Corbel" pitchFamily="34" charset="0"/>
              </a:rPr>
              <a:t>H5N1</a:t>
            </a:r>
            <a:endParaRPr lang="en-US" sz="2400">
              <a:latin typeface="Corbel" pitchFamily="34" charset="0"/>
            </a:endParaRPr>
          </a:p>
        </p:txBody>
      </p:sp>
      <p:pic>
        <p:nvPicPr>
          <p:cNvPr id="22532" name="il_fi" descr="http://ec.europa.eu/health/ph_threats/com/Influenza/images/influen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644900"/>
            <a:ext cx="431958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Zaščita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27088" y="1052513"/>
            <a:ext cx="77771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endParaRPr lang="sl-SI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preprečite dostop prosto živečim pticam v bivalne prostore; ne dotikajte se bolnih ali poginulih ptic; </a:t>
            </a:r>
            <a:endParaRPr lang="sl-SI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sl-SI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o najdbi bolnih ali poginjenih ptic obvestite veterinarsko službo oziroma na </a:t>
            </a:r>
            <a:r>
              <a:rPr lang="sl-SI" sz="2000" dirty="0"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lang="sl-SI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tevilko 112; </a:t>
            </a:r>
            <a:endParaRPr lang="sl-SI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opozorite otroke, naj se ne igrajo s pticami; </a:t>
            </a:r>
            <a:endParaRPr lang="sl-SI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sl-SI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pogosto si umivajte roke; </a:t>
            </a:r>
            <a:endParaRPr lang="sl-SI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upo</a:t>
            </a: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tevajte navodila veterinarske službe;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sl-SI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izogibajte se njihovim iztrebkom</a:t>
            </a:r>
            <a:r>
              <a:rPr lang="sl-SI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lang="sl-SI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23556" name="il_fi" descr="http://www.vitapur.si/files/17/novice_slike/umivanje_r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437063"/>
            <a:ext cx="26638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l_fi" descr="http://www.singhealth.com.sg/AboutSingHealth/CorporateOverview/Newsroom/H1N1Updates/PublishingImages/img_CleanHand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330700"/>
            <a:ext cx="18605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Znaki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Povišana telesna temperatura,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/>
              <a:t>vnetje grla oči in mišic,                                       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glavobol,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/>
              <a:t>bolečine v prsih in trebuhu,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pri najresnejših primerih pa akutne težave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400" dirty="0"/>
              <a:t>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z dihanjem, pljučnico, krvavitve v pljučih ter odpoved vitalnih organov.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6463" y="4797425"/>
            <a:ext cx="2232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Ukrepi</a:t>
            </a:r>
            <a:r>
              <a:rPr lang="sl-SI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638" y="5589588"/>
            <a:ext cx="3960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Zdravljenje z zdravili in cepljenje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581" name="AutoShape 2" descr="data:image/jpeg;base64,/9j/4AAQSkZJRgABAQAAAQABAAD/2wCEAAkGBhQQEBIQEhQPEBQQFA8UEBAPEA8PEBAPFBAVFBQQEhQXGyYeFxkjGRQUHy8gIycpLCwsFR4xNTAqNSYrLikBCQoKDgwOGg8PGCwkHxwsLCkpKSkpKSksKSwpKSksKSksLCkpKSwpLCwpKSkpKSwpKSwpKTUpKTMpKS0sKSkpNf/AABEIAK8BIAMBIgACEQEDEQH/xAAcAAACAgMBAQAAAAAAAAAAAAAAAQIDBAUGBwj/xAA8EAACAQIEBAMFBQcEAwEAAAABAgADEQQFEiEGMUFREyJhMkJxgZEUUmKhsQcVI3LB0fAzQ4KSsuLxJP/EABoBAQADAQEBAAAAAAAAAAAAAAABAwQCBQb/xAAnEQACAwACAgEDBAMAAAAAAAAAAQIDERIhBDFBIlFhExRScQUyQv/aAAwDAQACEQMRAD8A9hhCEAIQhACOKOAEcLR2gDihCAEI4QAhCEAI4pGviFpqXchVUXLNyAgE2YAEkgAbknkBPH/2jftOqVHOAy9Xcn/VqoNRH4QBLOLP2jNi9dLCJVr01OljRKjWb267t8hLeEsgatTVvDbDqb6lbTrG5FtuZ6ztRMlnkNPIo4fh39n+JxL6q22/m1C5/wCRvb5T1LJMjTCU9CoV6u+zFm7sRvOmwmCWmoVQAB2/UyVUDkBduekEBiOpF+cs5dYcR32/ZqHqADY/Mbi/rMKtV/PoTdW/lbpMnFLpuRfbmwUq6+lRJpsVWtttc3sPcqfynoZGFvIWKxXx2/7L8e4nE8W8XjDgopDVGHIWKWI2f0MhxXxgKV6dJrvyDdaR6o/eebV2LksSbkkm/Rv7SX0dR7JHGPUcu5LX9otcjT1vO2/Z5njZdikqsSKL2Sopv56JPtn1QnUPS84jB0wTc7Ac/UzZ/vPWuhQWZPZ22t2+Eok2+i5ez6reqOhuDuCORB5ESl26zQcE40VMuwpuSVpIrEm5uosQTJVc+D11oUWRmWqRiBzKItLXb0O6/WUNl6WllfNGOI8NGto3YaNQYi2pWb3TYibKpVtNHhlBrFk2uCax6E32t67WluMxl9hy7ypywsUdLcRi77CUBpShlkzNtvS9JLpFgeNTK1kGvJIZkGpIsZWsZaSQdfCIGMT0zAEI4QBWjhAQCQhCEAIQjtAFCOFoACELTCzbN6eFpmpUNgASAAzMbdgASYIbSWsvxmMWkhdzYD5knsBPKeOs1qZh/BFbwKXJqShS1Qdjc3+U13Emf18zJPhYmnTVmFOnbwdS8vEeo9kQW6aXPwm94N/Z5SpgVmpIjWBXxC1ZifvM5tt6ALLoxztnn23Sm+MWVcG8AqD4zl7HYDamjL0ApqAPmb856CuCSwGlLKLL5QNI7A9I6ZZeaAjvSN7f8D/QyzxgVuuoj3iou1PsSh3MN/YmEeP9/cgyaLWawP37snwLe79ZCpv5CCSd/Cdvatvqo1O/pf6RNVt5rqob/dUXoOeWmqt/Kel/z6THrPYMmg+UXqYe93VQf9bDN1t2/Q7GDpvCnH1FK6mZtK+UV7WqUG+5XXqnry79551xtj2o66QUhrFqiruppnlisO3Udx6b+vX4/NGdkFJkd6in7NWNvBx1MX14Sv8AdqDex/8AYTRfutcTTCKXWkhL4Z2sa+CqhtNbAVVPtJzHw26CWR6Zlnb9jxnF0yXJJ1at9V7ioh6/zCYlUWE63ivJfCLKF0tTJK22Fuo+c5OobgHuJ1KPF9mmi39SKaMJps8kbQ2s9QR8u8xKOH1H06zIqpfSq7Xub+gmSZuj2z0nhPiVlyuvRRirI9dC17MitQdlZPmtrzu8hy5BiK2MWx8ajhV1D2SyqdbKet/KL+k4b9nPApqUhiKxPg16baqd7a216R8tN/rPSKlQABEAVFACqBYADYCY5yw1qOkajKoKoNK3JNupO5Mx5MiICZ29L0sACWSJECJyCcRhGZ0c4KOIQMaSjsQI4hHPUPPCEICAEYikhACELQgDhAQgBCE1Gd8RLQGlfM/YbhfjJSb6RxOyMFykXZ1ntPCozuyggEnUbKq/ec9BPMqXENXMKrVgtsPuErVA4qVyD/s0xyQdz+uwvzLLft7jxvEqjUCKOq1Jn6M6gXfY9TYTqeH+EqWGGpadJWNtqaKoW17cufzmhR4ezzJ3fuFkSnJckQsGqaS62tTLAkHmCV335G3SdQtOH2cMPMFI/EAf1lTsEIVSVVgNIqXag9x7KuDdT/gBnMpNl1dagsRbUex0Lu3VSTTYrbc0ydiR/lpiO4Pmu7aNi6jTiaP84t51+X1iqdaektp8xw7t5wB79Cpfe3x+azExGLAC1DUsNWilirWak5NhQxSm2xY23tv2NjOTtvCypV3G9PVVHlO32bGLb2W6LUt/hFwOdx+Zhgqqz0qa1NCVmv4+WYzkKVYHnRa4Xe4IYDdWBBmeMuKwdCKaEfb8KhOqlfdMwwjDfTtqNt9idmUg0YehrrMlVgz+EVrEANSzLAupFGuRewdWIBI5XPRhbtIy2WEKeWmqKq1F8EVC4xVIah4eOp6SmNwbWsNQIJ9bddUngcwZ0dKthWosUr22DNa6V1H3XWzD1JHSbCpUsABsFsBudgBa00WMUjELWW3mpvSrAm2oDz0WHchtQ+DS1RZglZy1Gr40wYrUTUHt0/qV6j5f3nldbCb2AtPWMXV1XHSxv2A6kzzvNqdi1NRtoZg3VruADItaSNPhcnJr4NPUSwKKG2Iuw6m+4E6fhDhb7VXW4tTpr57ctR5Jf6n5TGyHhl8TU0JqsTckiwUd57HkWSJhKQpoPVm7meRbb8H0lVfyZ1gqrTXZUAAA22AtIyZWRImc0orhJlYSCRRiMCMCRgFaMCMLJRpJArIiWGRaQSjrhHEI56x5gQhCAOMQEIARxQgDhCc9nmdgArc6dxZTY1SOdz0Qbj1tOoxcniKrbY1x5SLc4zpt6dC7NvqdFLafhYW+ZInI1cNY3qFh3JagT9BUvI43MXfYnSvRF2UfKayqNp6NVPFHzvk+W7JadHluZ0KJsH0tezM9PVcc7DcaRe/K86bCZgrjWvnT79I+Jb+ZLah9DPJsQxlWHzKpSIZGZCDe6kg/Odz8Xe0yun/IuH0uPR7JiMX5bglE6VlC1Kd+oqr0Hr+YmIWsdACI1QG1M+bC4kEXOg+6x7fkw3nL5Fxr4jaarClU6VgP4b9LV16jl5hYibqvXCq48MlVBavgwdR03v8AacI21x1sLXvtpbY4J1yg8Z7Nd8LI7Fk8Vi0WmzN4nhUj/EG/2jANa4qKRcmmBvcXsO4uBpcdjHao40rUqeHepRXSaObYK1jUpjl4qhht+K1yrKQquLd3pGnUV6pUtgMUTanjqA8zYLE25OBff/kACHEpo5YXo3pE0VBWtgVqqRVwWI8wqUG6eCTdbdma22kyUiuyxFuV4MHwqmtqlOlY4PEBv4tXCVUOrC4gMLsqnTudzYdQYs7p6aa1aYAfCeemqgDVRAtWw4HZqYNh95V7TKwmY+PSWrYqTqD0ybmnVRtNSkfVWBH5yrEYiXKPR507Xy7+DFrY0MoZTdXAZT3VhcH6ETVYiqSbDcyyqoVVRAqqoAUDyqq9vQTjuIc41siU3qqqNeoaa+d6grGmE9F/hsf6TuclBdnFNTuni9FfEeZeKlNaetkeq61Ap0GoEB2LHktxvLsPw1UxGJCqLAIgK9Ft1b05fSZfCfCdTGmkpSwRqj+bl5n1eJU9N9h1ntGA4cp4ekUXdm3qVD7dR+pJ/pPNsk57h9F49Srz8HL5RkyYamFTn7z9WM2CiW1KOi4PQysTz5LGeshESsiWmQInB2QtAiShaARtJgR6YWkEigeURMrqPIJGWlFWvaVV8SAJzHEPFC0VIG7G9gOd5w38IsUT2OEIT2TyAhCFoA1jkRJQAhCEAxsyr6KbEbE2UHsT1+gM4bHVbtftsPRegnXcRPamv8zf+Nv6mcdUpM5soLen9T2HrNVH3PI89uUlFGA4kTl9RwdNOobdlM6zLMuRCFV6dSrzYqwYILchbr6zdU8LpHPfrfUQTLv3OekZY+A5L6meT4nCMCQQQexBH6zW1Vsbdp7FjcIlRdFVUb8Q2I9Qek4riLhbwvMp1p395L9G9PWaavIU+n0ef5Hgzq+qPaOPUkcp0mUZqaipSZ9FSkb4Wud/CfkabjrRbYMvwPMAjRNQKmOkbEGX2VqaxmSq+Vctidtl1BamtioQGorVcI1//wA2YUn1PUpsCLBvK22zatXvkTYVHmgwOP8APTrdKmjD4gDYarn7NW+TE0j6MnabOtiLTz4wx4/g9OyzklJemYugpWrMLaKwpuRf2cSLo7AdmQUyT3Q95jYmuACSQAoJYsbAKBcknoALy2rUnO8WVScO9NWRC5pAtVNkI8RSVPobcuvKdP6UziCds0n8mm4ozo16YXDt5GFGqrLdS+l65YN6DwRYTacGcFVMTUDkkBwlSopB0o5Zn1P3IL7L3+Ez+DODatdleppUhUDEKAlMaG9373naw+s9dy/AJQQU6YsBzPVj95j1MwTk5PWfQUVKKxekVZXlVPDUxTpiw95vec92MzI4iJwbDTZxRsQe/wDaasTd5wvlBmnKzHauzXU+iswIkysjaZ2i8rIjAkyJEzkkRkGaDPKKlWQycJPUmHicVYXmNmGZrTBJIFpyOMzKrim0UgQvVz/SVORbGBdnnExJ8OldmO23IfOYuVcNlm8StdmO++4Hwm4ybhtae53Y8yed50FLDgDlJSYlNL0ehQhCe2eMAjiEcAI4rRiAEcUhWq6FLdunc9B9YBg5/R101FwPN8yLG9vynNU+HvFYBtJS4Oh3BUnuyg2P0m6dyxud7kLf49B6TnMVnlTxCtN2XSxGmyeWxsQ5a/qefyhz4r2Z3FSlyw7TAZTTpJpSnRA2voRBcjr5RLqiW9nb0Juh/tNHl2d7eZ6Zb71MaR8xf/O02dXHgqT1ttbk3+d5G76LNxdlGMqAqejLzX3ge00dDMtbGmykBtlHPf7p+O9pjZlimVhW5lWsR+EgnQR222P4h2mZWIZBUpneoF1NyFjcXHY32Jl9c/hmC+LfaOYz3KdDm2w5j4Hp8pp3w863NRqVTtf6zSigJ69M9j2fL+VVxsfEhlagg03F1cWK7i4BDDcb3DKDebWvVvfud5h4ahZhJVavQbmV2/7aW0KTjjK6uJ6De97f3+Ezcl4ZOLcXA002DtUYXCuAQNI6mxNpfw7w42Ia5uqD26nc89Cdz+k9Cw2HWkoRAFVeQH9e88+2xekfQeJ4n/UiODwaUUFNBZR9Se5PUy68CYWmY9VLBQjtAwSYeZpemZop0uJS6kek5s87dpnuXyX1MVpFhLJFhMjNJXKqj2k3a01uNxgUStvCyK0lXxNpz+bcQBPKvmboBMTGY+pXYpSvbq2+0zss4fVN28zdSZQ5OT6L+Kh3I09HKKmJbXVJA6JOiwWWLTAAAFpn06AEuCSyMMKZ2NlSU7S0LJhY7S3CrTs4CEYnqnnhpjtCEAI4o4ATGx63VR0LoD8yRMmclx1m5NL7PTYi7AV2UlPLa5oipcaSdtRG4W42vIbxaM3o1Wd8TqXGBw5D1wzhytRAEJNtGomwI6npMzDcPCkACUZhz8SlcX623uB+c4nJ/wBnzGmXKYcqWbSayuFIuSAgUWUdN+3ITMwuNq4MlB/prsaDsWQHcgUD7p66b6T6E3mZz/kOKXo3uZ1FQewobpp5N+IEf1jyDOiW8N+Tezf3XJ5fA9u85OlmJqOXZi2o7k7bHkBM7Dob6ht1+nvTmNmS6IlHUdJmQ5qe11P4L7j5XB+cnwvU1o9M3vSZhvuNNRQ4t/yDTIel4nhtyuCT8HW5/X8pi8P0ylOtWsSC1kFtiQoGr6n8jNcdcjJLFFtleYNfygC6+0duZHITEGHmwFInc9yTfv8AKHgk8uc9iD4rD525c5aYtGlzbt/9mRw9w61c6muq+83y9lfXuZtsDkfijSdkB85HMnqq/kL+s6elSCqFUAACwA2AEx3Xb0j1fC8PFykLD4daahFAVVFgB2kzAxTIeyMRxCOAELQjgEWFxOcxqaXM6SabOKNiG+UqtXRZW8ZrgYmMBIuZhka0YuKe057G02qtpHLrN5izK8Lh7SiS1miMuK0owGWLTFgPnM0UpeqQYTuMUilybKtEVpYZG0sORWhaOAgHYQivHPTMAwZKQjvAHHeKOAaTN+IUSsuDVtNaohqXt7FO5tpvsah0tYfhJttY8dxBkhxbUqKkqlMlmt5tTXvo33Ykkkk9D3Imx4zSni8Vh6VGotOtRqL4mJ1Ii0wG1LSDE+eqHGyC9tRva8xeM80bB0TTwzhazX1sVDVEQ/cJ2Vr25jYEn1maxre/RbD8HN5jU/djkq5YkHyKSPEfcFGQEhgCV3+Q621YxFRnVqvNzTuoKkKWcixA5EbG3r3vMDwKlQ6yuIrumjUaatUKheWw9BYdeZtN1Q4VxeIUJSosHNrg6aa077aqhY+Xme59JmX1PEduOIp4coGu7hAWIqOqBRfa97/AXnpWX8LU0p+dmZjuzKwUcvZF1Mu4Y4SXAYdaKh2fc1qqhf4lQm5tfcKOQHb1m5XBsbXuB6kX+gmyFSj2ZJtvowDl9wALhVFud2JtYC5/WULgSoCgEAAC29tp0qIALDYf5vDQOw+gmmEuJTbR+pi05wZeTM3CZR8vUjf4L/ebcADkAPgBHOpWtldfhwi9ZGnTCgACwHISd4XilRsSwIQhBISUjCAShFeAMAcw8zpXQzMlOKHlMiXolHMmVOZc4mPWa086ZtiYzi5tL0W0w6FYM9hMwSuPrSyXsmINBRJSTkqheSKyJnRArRR2jAgg62OKE9MwjhCEAYMHawJvp2O52A25n4c4mYAEkgAXJJ2AA53nPZtmtStW+y4YKallZ2cXpYWmdxWrj3nPNKPM21NYCQDk8RVr0zQoKwZhSVq1AL4iU6Gm2uttYCowYgcze9ppeIsPUcCuyVWo0qvg1aq2uv8AFsF83tOL6LkW1AAm5tPUcLwlh0p6CrVGLF6ld3da9aq1tVSpUQgkmw25AAAAATZU8BTWn4ISmKQXT4WlTT0fd0nYiYIeEozct6fx+TVLyNilnZzGQ4Om9NUwunwV5up1BT72r71W/MHkb32AE6rDYZaahVFh16knux6mOhRVFCIqoqiyoihFUdgo2EnNsYKJnlLRwijnZyEIQgBGIowYAQgIzAFCEcAUIQgBCEIA5XXHlP8AnSTkK/IyH6BzVQ7n4ma/E0i0zqh8x+J/WUVZgktNqeGHhMPZplkRUFk2E544jrdYgZK8hHKzoZMiY4Wk6MI2jtHARpOHWWhCE9U80ImcAEkgAcyeQErxOJWkj1ajKiU1Z3djZURRcsT2AmkzPFVK400G8MFqIbEBQ6UKdTfxEJ8rVdNrcwmtTzMMEMbmlXEVmwuG8rpbxqrKGTBA7hnXk9cixWlyX2m7Tc5TlNPDU/Dpg8yzu51VatVvaq1X5s57/LkIZXllPDUlo0l0qtybks7Oxu1R2O7Ox3LHckzLEgEooo5ICMRRwAhCEAYhFHACEIQAkpGEAlEYrwgDhC8LwAhC8BAHaV1uRll5CryMhg5ar7TfE/rK3EtxQs7fEyszGbPgikkYKISGEyJECJMCO0qki0qtGBJaYATgnSFoSemQcQdI6EZmnc/9TH+807n6Ga3C4gKCDcG/MAG+3I3kqOIUKykHz3vbkot5fjvPWPLK+I8dSqUfBcnRXPhVBZgTTcENbtzmXh8TRoUxSTZVuAG1Ek33LHqSdzMPHrTqqtxdlem41IpBK81PoRtNZ++HqVhhzhWVtDO9QnDimNNNWBurliDUUr7N7NIXvsM6XKcxFakjbBiqlwtyobkQpPMXBmeJo+F8J4VNaV9XhoilrAamudTWHK5uZvLSQIRxxQAhCEAd4RR3gBCF4XgDheKEAcLwheAEIQgBCEIAQhCAECIxFAOezSjZ795hzf5nhtS+omgImWaxmqD1DEGEQkibzgEVMsWVGNWnLRYmWkRERCpDVK2jrQMqdpMmY9Uzhna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orbel" pitchFamily="34" charset="0"/>
            </a:endParaRPr>
          </a:p>
        </p:txBody>
      </p:sp>
      <p:sp>
        <p:nvSpPr>
          <p:cNvPr id="24582" name="AutoShape 4" descr="data:image/jpeg;base64,/9j/4AAQSkZJRgABAQAAAQABAAD/2wCEAAkGBhQQEBIQEhQPEBQQFA8UEBAPEA8PEBAPFBAVFBQQEhQXGyYeFxkjGRQUHy8gIycpLCwsFR4xNTAqNSYrLikBCQoKDgwOGg8PGCwkHxwsLCkpKSkpKSksKSwpKSksKSksLCkpKSwpLCwpKSkpKSwpKSwpKTUpKTMpKS0sKSkpNf/AABEIAK8BIAMBIgACEQEDEQH/xAAcAAACAgMBAQAAAAAAAAAAAAAAAQIDBAUGBwj/xAA8EAACAQIEBAMFBQcEAwEAAAABAgADEQQFEiEGMUFREyJhMkJxgZEUUmKhsQcVI3LB0fAzQ4KSsuLxJP/EABoBAQADAQEBAAAAAAAAAAAAAAABAwQCBQb/xAAnEQACAwACAgEDBAMAAAAAAAAAAQIDERIhBDFBIlFhExRScQUyQv/aAAwDAQACEQMRAD8A9hhCEAIQhACOKOAEcLR2gDihCAEI4QAhCEAI4pGviFpqXchVUXLNyAgE2YAEkgAbknkBPH/2jftOqVHOAy9Xcn/VqoNRH4QBLOLP2jNi9dLCJVr01OljRKjWb267t8hLeEsgatTVvDbDqb6lbTrG5FtuZ6ztRMlnkNPIo4fh39n+JxL6q22/m1C5/wCRvb5T1LJMjTCU9CoV6u+zFm7sRvOmwmCWmoVQAB2/UyVUDkBduekEBiOpF+cs5dYcR32/ZqHqADY/Mbi/rMKtV/PoTdW/lbpMnFLpuRfbmwUq6+lRJpsVWtttc3sPcqfynoZGFvIWKxXx2/7L8e4nE8W8XjDgopDVGHIWKWI2f0MhxXxgKV6dJrvyDdaR6o/eebV2LksSbkkm/Rv7SX0dR7JHGPUcu5LX9otcjT1vO2/Z5njZdikqsSKL2Sopv56JPtn1QnUPS84jB0wTc7Ac/UzZ/vPWuhQWZPZ22t2+Eok2+i5ez6reqOhuDuCORB5ESl26zQcE40VMuwpuSVpIrEm5uosQTJVc+D11oUWRmWqRiBzKItLXb0O6/WUNl6WllfNGOI8NGto3YaNQYi2pWb3TYibKpVtNHhlBrFk2uCax6E32t67WluMxl9hy7ypywsUdLcRi77CUBpShlkzNtvS9JLpFgeNTK1kGvJIZkGpIsZWsZaSQdfCIGMT0zAEI4QBWjhAQCQhCEAIQjtAFCOFoACELTCzbN6eFpmpUNgASAAzMbdgASYIbSWsvxmMWkhdzYD5knsBPKeOs1qZh/BFbwKXJqShS1Qdjc3+U13Emf18zJPhYmnTVmFOnbwdS8vEeo9kQW6aXPwm94N/Z5SpgVmpIjWBXxC1ZifvM5tt6ALLoxztnn23Sm+MWVcG8AqD4zl7HYDamjL0ApqAPmb856CuCSwGlLKLL5QNI7A9I6ZZeaAjvSN7f8D/QyzxgVuuoj3iou1PsSh3MN/YmEeP9/cgyaLWawP37snwLe79ZCpv5CCSd/Cdvatvqo1O/pf6RNVt5rqob/dUXoOeWmqt/Kel/z6THrPYMmg+UXqYe93VQf9bDN1t2/Q7GDpvCnH1FK6mZtK+UV7WqUG+5XXqnry79551xtj2o66QUhrFqiruppnlisO3Udx6b+vX4/NGdkFJkd6in7NWNvBx1MX14Sv8AdqDex/8AYTRfutcTTCKXWkhL4Z2sa+CqhtNbAVVPtJzHw26CWR6Zlnb9jxnF0yXJJ1at9V7ioh6/zCYlUWE63ivJfCLKF0tTJK22Fuo+c5OobgHuJ1KPF9mmi39SKaMJps8kbQ2s9QR8u8xKOH1H06zIqpfSq7Xub+gmSZuj2z0nhPiVlyuvRRirI9dC17MitQdlZPmtrzu8hy5BiK2MWx8ajhV1D2SyqdbKet/KL+k4b9nPApqUhiKxPg16baqd7a216R8tN/rPSKlQABEAVFACqBYADYCY5yw1qOkajKoKoNK3JNupO5Mx5MiICZ29L0sACWSJECJyCcRhGZ0c4KOIQMaSjsQI4hHPUPPCEICAEYikhACELQgDhAQgBCE1Gd8RLQGlfM/YbhfjJSb6RxOyMFykXZ1ntPCozuyggEnUbKq/ec9BPMqXENXMKrVgtsPuErVA4qVyD/s0xyQdz+uwvzLLft7jxvEqjUCKOq1Jn6M6gXfY9TYTqeH+EqWGGpadJWNtqaKoW17cufzmhR4ezzJ3fuFkSnJckQsGqaS62tTLAkHmCV335G3SdQtOH2cMPMFI/EAf1lTsEIVSVVgNIqXag9x7KuDdT/gBnMpNl1dagsRbUex0Lu3VSTTYrbc0ydiR/lpiO4Pmu7aNi6jTiaP84t51+X1iqdaektp8xw7t5wB79Cpfe3x+azExGLAC1DUsNWilirWak5NhQxSm2xY23tv2NjOTtvCypV3G9PVVHlO32bGLb2W6LUt/hFwOdx+Zhgqqz0qa1NCVmv4+WYzkKVYHnRa4Xe4IYDdWBBmeMuKwdCKaEfb8KhOqlfdMwwjDfTtqNt9idmUg0YehrrMlVgz+EVrEANSzLAupFGuRewdWIBI5XPRhbtIy2WEKeWmqKq1F8EVC4xVIah4eOp6SmNwbWsNQIJ9bddUngcwZ0dKthWosUr22DNa6V1H3XWzD1JHSbCpUsABsFsBudgBa00WMUjELWW3mpvSrAm2oDz0WHchtQ+DS1RZglZy1Gr40wYrUTUHt0/qV6j5f3nldbCb2AtPWMXV1XHSxv2A6kzzvNqdi1NRtoZg3VruADItaSNPhcnJr4NPUSwKKG2Iuw6m+4E6fhDhb7VXW4tTpr57ctR5Jf6n5TGyHhl8TU0JqsTckiwUd57HkWSJhKQpoPVm7meRbb8H0lVfyZ1gqrTXZUAAA22AtIyZWRImc0orhJlYSCRRiMCMCRgFaMCMLJRpJArIiWGRaQSjrhHEI56x5gQhCAOMQEIARxQgDhCc9nmdgArc6dxZTY1SOdz0Qbj1tOoxcniKrbY1x5SLc4zpt6dC7NvqdFLafhYW+ZInI1cNY3qFh3JagT9BUvI43MXfYnSvRF2UfKayqNp6NVPFHzvk+W7JadHluZ0KJsH0tezM9PVcc7DcaRe/K86bCZgrjWvnT79I+Jb+ZLah9DPJsQxlWHzKpSIZGZCDe6kg/Odz8Xe0yun/IuH0uPR7JiMX5bglE6VlC1Kd+oqr0Hr+YmIWsdACI1QG1M+bC4kEXOg+6x7fkw3nL5Fxr4jaarClU6VgP4b9LV16jl5hYibqvXCq48MlVBavgwdR03v8AacI21x1sLXvtpbY4J1yg8Z7Nd8LI7Fk8Vi0WmzN4nhUj/EG/2jANa4qKRcmmBvcXsO4uBpcdjHao40rUqeHepRXSaObYK1jUpjl4qhht+K1yrKQquLd3pGnUV6pUtgMUTanjqA8zYLE25OBff/kACHEpo5YXo3pE0VBWtgVqqRVwWI8wqUG6eCTdbdma22kyUiuyxFuV4MHwqmtqlOlY4PEBv4tXCVUOrC4gMLsqnTudzYdQYs7p6aa1aYAfCeemqgDVRAtWw4HZqYNh95V7TKwmY+PSWrYqTqD0ybmnVRtNSkfVWBH5yrEYiXKPR507Xy7+DFrY0MoZTdXAZT3VhcH6ETVYiqSbDcyyqoVVRAqqoAUDyqq9vQTjuIc41siU3qqqNeoaa+d6grGmE9F/hsf6TuclBdnFNTuni9FfEeZeKlNaetkeq61Ap0GoEB2LHktxvLsPw1UxGJCqLAIgK9Ft1b05fSZfCfCdTGmkpSwRqj+bl5n1eJU9N9h1ntGA4cp4ekUXdm3qVD7dR+pJ/pPNsk57h9F49Srz8HL5RkyYamFTn7z9WM2CiW1KOi4PQysTz5LGeshESsiWmQInB2QtAiShaARtJgR6YWkEigeURMrqPIJGWlFWvaVV8SAJzHEPFC0VIG7G9gOd5w38IsUT2OEIT2TyAhCFoA1jkRJQAhCEAxsyr6KbEbE2UHsT1+gM4bHVbtftsPRegnXcRPamv8zf+Nv6mcdUpM5soLen9T2HrNVH3PI89uUlFGA4kTl9RwdNOobdlM6zLMuRCFV6dSrzYqwYILchbr6zdU8LpHPfrfUQTLv3OekZY+A5L6meT4nCMCQQQexBH6zW1Vsbdp7FjcIlRdFVUb8Q2I9Qek4riLhbwvMp1p395L9G9PWaavIU+n0ef5Hgzq+qPaOPUkcp0mUZqaipSZ9FSkb4Wud/CfkabjrRbYMvwPMAjRNQKmOkbEGX2VqaxmSq+Vctidtl1BamtioQGorVcI1//wA2YUn1PUpsCLBvK22zatXvkTYVHmgwOP8APTrdKmjD4gDYarn7NW+TE0j6MnabOtiLTz4wx4/g9OyzklJemYugpWrMLaKwpuRf2cSLo7AdmQUyT3Q95jYmuACSQAoJYsbAKBcknoALy2rUnO8WVScO9NWRC5pAtVNkI8RSVPobcuvKdP6UziCds0n8mm4ozo16YXDt5GFGqrLdS+l65YN6DwRYTacGcFVMTUDkkBwlSopB0o5Zn1P3IL7L3+Ez+DODatdleppUhUDEKAlMaG9373naw+s9dy/AJQQU6YsBzPVj95j1MwTk5PWfQUVKKxekVZXlVPDUxTpiw95vec92MzI4iJwbDTZxRsQe/wDaasTd5wvlBmnKzHauzXU+iswIkysjaZ2i8rIjAkyJEzkkRkGaDPKKlWQycJPUmHicVYXmNmGZrTBJIFpyOMzKrim0UgQvVz/SVORbGBdnnExJ8OldmO23IfOYuVcNlm8StdmO++4Hwm4ybhtae53Y8yed50FLDgDlJSYlNL0ehQhCe2eMAjiEcAI4rRiAEcUhWq6FLdunc9B9YBg5/R101FwPN8yLG9vynNU+HvFYBtJS4Oh3BUnuyg2P0m6dyxud7kLf49B6TnMVnlTxCtN2XSxGmyeWxsQ5a/qefyhz4r2Z3FSlyw7TAZTTpJpSnRA2voRBcjr5RLqiW9nb0Juh/tNHl2d7eZ6Zb71MaR8xf/O02dXHgqT1ttbk3+d5G76LNxdlGMqAqejLzX3ge00dDMtbGmykBtlHPf7p+O9pjZlimVhW5lWsR+EgnQR222P4h2mZWIZBUpneoF1NyFjcXHY32Jl9c/hmC+LfaOYz3KdDm2w5j4Hp8pp3w863NRqVTtf6zSigJ69M9j2fL+VVxsfEhlagg03F1cWK7i4BDDcb3DKDebWvVvfud5h4ahZhJVavQbmV2/7aW0KTjjK6uJ6De97f3+Ezcl4ZOLcXA002DtUYXCuAQNI6mxNpfw7w42Ia5uqD26nc89Cdz+k9Cw2HWkoRAFVeQH9e88+2xekfQeJ4n/UiODwaUUFNBZR9Se5PUy68CYWmY9VLBQjtAwSYeZpemZop0uJS6kek5s87dpnuXyX1MVpFhLJFhMjNJXKqj2k3a01uNxgUStvCyK0lXxNpz+bcQBPKvmboBMTGY+pXYpSvbq2+0zss4fVN28zdSZQ5OT6L+Kh3I09HKKmJbXVJA6JOiwWWLTAAAFpn06AEuCSyMMKZ2NlSU7S0LJhY7S3CrTs4CEYnqnnhpjtCEAI4o4ATGx63VR0LoD8yRMmclx1m5NL7PTYi7AV2UlPLa5oipcaSdtRG4W42vIbxaM3o1Wd8TqXGBw5D1wzhytRAEJNtGomwI6npMzDcPCkACUZhz8SlcX623uB+c4nJ/wBnzGmXKYcqWbSayuFIuSAgUWUdN+3ITMwuNq4MlB/prsaDsWQHcgUD7p66b6T6E3mZz/kOKXo3uZ1FQewobpp5N+IEf1jyDOiW8N+Tezf3XJ5fA9u85OlmJqOXZi2o7k7bHkBM7Dob6ht1+nvTmNmS6IlHUdJmQ5qe11P4L7j5XB+cnwvU1o9M3vSZhvuNNRQ4t/yDTIel4nhtyuCT8HW5/X8pi8P0ylOtWsSC1kFtiQoGr6n8jNcdcjJLFFtleYNfygC6+0duZHITEGHmwFInc9yTfv8AKHgk8uc9iD4rD525c5aYtGlzbt/9mRw9w61c6muq+83y9lfXuZtsDkfijSdkB85HMnqq/kL+s6elSCqFUAACwA2AEx3Xb0j1fC8PFykLD4daahFAVVFgB2kzAxTIeyMRxCOAELQjgEWFxOcxqaXM6SabOKNiG+UqtXRZW8ZrgYmMBIuZhka0YuKe057G02qtpHLrN5izK8Lh7SiS1miMuK0owGWLTFgPnM0UpeqQYTuMUilybKtEVpYZG0sORWhaOAgHYQivHPTMAwZKQjvAHHeKOAaTN+IUSsuDVtNaohqXt7FO5tpvsah0tYfhJttY8dxBkhxbUqKkqlMlmt5tTXvo33Ykkkk9D3Imx4zSni8Vh6VGotOtRqL4mJ1Ii0wG1LSDE+eqHGyC9tRva8xeM80bB0TTwzhazX1sVDVEQ/cJ2Vr25jYEn1maxre/RbD8HN5jU/djkq5YkHyKSPEfcFGQEhgCV3+Q621YxFRnVqvNzTuoKkKWcixA5EbG3r3vMDwKlQ6yuIrumjUaatUKheWw9BYdeZtN1Q4VxeIUJSosHNrg6aa077aqhY+Xme59JmX1PEduOIp4coGu7hAWIqOqBRfa97/AXnpWX8LU0p+dmZjuzKwUcvZF1Mu4Y4SXAYdaKh2fc1qqhf4lQm5tfcKOQHb1m5XBsbXuB6kX+gmyFSj2ZJtvowDl9wALhVFud2JtYC5/WULgSoCgEAAC29tp0qIALDYf5vDQOw+gmmEuJTbR+pi05wZeTM3CZR8vUjf4L/ebcADkAPgBHOpWtldfhwi9ZGnTCgACwHISd4XilRsSwIQhBISUjCAShFeAMAcw8zpXQzMlOKHlMiXolHMmVOZc4mPWa086ZtiYzi5tL0W0w6FYM9hMwSuPrSyXsmINBRJSTkqheSKyJnRArRR2jAgg62OKE9MwjhCEAYMHawJvp2O52A25n4c4mYAEkgAXJJ2AA53nPZtmtStW+y4YKallZ2cXpYWmdxWrj3nPNKPM21NYCQDk8RVr0zQoKwZhSVq1AL4iU6Gm2uttYCowYgcze9ppeIsPUcCuyVWo0qvg1aq2uv8AFsF83tOL6LkW1AAm5tPUcLwlh0p6CrVGLF6ld3da9aq1tVSpUQgkmw25AAAAATZU8BTWn4ISmKQXT4WlTT0fd0nYiYIeEozct6fx+TVLyNilnZzGQ4Om9NUwunwV5up1BT72r71W/MHkb32AE6rDYZaahVFh16knux6mOhRVFCIqoqiyoihFUdgo2EnNsYKJnlLRwijnZyEIQgBGIowYAQgIzAFCEcAUIQgBCEIA5XXHlP8AnSTkK/IyH6BzVQ7n4ma/E0i0zqh8x+J/WUVZgktNqeGHhMPZplkRUFk2E544jrdYgZK8hHKzoZMiY4Wk6MI2jtHARpOHWWhCE9U80ImcAEkgAcyeQErxOJWkj1ajKiU1Z3djZURRcsT2AmkzPFVK400G8MFqIbEBQ6UKdTfxEJ8rVdNrcwmtTzMMEMbmlXEVmwuG8rpbxqrKGTBA7hnXk9cixWlyX2m7Tc5TlNPDU/Dpg8yzu51VatVvaq1X5s57/LkIZXllPDUlo0l0qtybks7Oxu1R2O7Ox3LHckzLEgEooo5ICMRRwAhCEAYhFHACEIQAkpGEAlEYrwgDhC8LwAhC8BAHaV1uRll5CryMhg5ar7TfE/rK3EtxQs7fEyszGbPgikkYKISGEyJECJMCO0qki0qtGBJaYATgnSFoSemQcQdI6EZmnc/9TH+807n6Ga3C4gKCDcG/MAG+3I3kqOIUKykHz3vbkot5fjvPWPLK+I8dSqUfBcnRXPhVBZgTTcENbtzmXh8TRoUxSTZVuAG1Ek33LHqSdzMPHrTqqtxdlem41IpBK81PoRtNZ++HqVhhzhWVtDO9QnDimNNNWBurliDUUr7N7NIXvsM6XKcxFakjbBiqlwtyobkQpPMXBmeJo+F8J4VNaV9XhoilrAamudTWHK5uZvLSQIRxxQAhCEAd4RR3gBCF4XgDheKEAcLwheAEIQgBCEIAQhCAECIxFAOezSjZ795hzf5nhtS+omgImWaxmqD1DEGEQkibzgEVMsWVGNWnLRYmWkRERCpDVK2jrQMqdpMmY9Uzhna7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orbel" pitchFamily="34" charset="0"/>
            </a:endParaRPr>
          </a:p>
        </p:txBody>
      </p:sp>
      <p:pic>
        <p:nvPicPr>
          <p:cNvPr id="24583" name="rg_hi" descr="http://t0.gstatic.com/images?q=tbn:ANd9GcQG_tm8K4nDfPCgmTemHrW-VTVCqSOLZMtwioRfUfcBqEld4rJ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052513"/>
            <a:ext cx="28082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Slika 10" descr="http://t1.gstatic.com/images?q=tbn:ANd9GcQI597P_rsFdhFemeydHNxkOm_tjHVMb5DtzcTJZ9e55EfxgW8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5013325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400"/>
              <a:t>Prašičja gripa je nalezljiva akutna virusna okužba dihal prašičev.</a:t>
            </a:r>
          </a:p>
          <a:p>
            <a:pPr>
              <a:buFont typeface="Wingdings" pitchFamily="2" charset="2"/>
              <a:buNone/>
            </a:pPr>
            <a:endParaRPr lang="sl-SI" sz="2400"/>
          </a:p>
          <a:p>
            <a:pPr>
              <a:buFont typeface="Wingdings" pitchFamily="2" charset="2"/>
              <a:buNone/>
            </a:pPr>
            <a:r>
              <a:rPr lang="sl-SI" sz="2400"/>
              <a:t>Pridobila je sposobnost širjenja iz živali na ljudi, pa tudi med ljudmi.</a:t>
            </a:r>
          </a:p>
          <a:p>
            <a:pPr>
              <a:buFont typeface="Wingdings" pitchFamily="2" charset="2"/>
              <a:buNone/>
            </a:pPr>
            <a:endParaRPr lang="sl-SI" sz="2400"/>
          </a:p>
          <a:p>
            <a:pPr>
              <a:buFont typeface="Wingdings" pitchFamily="2" charset="2"/>
              <a:buNone/>
            </a:pPr>
            <a:r>
              <a:rPr lang="sl-SI" sz="2400"/>
              <a:t>6. Faza pandemske pripravljenosti.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785918" y="714356"/>
            <a:ext cx="547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PRAŠIČJA GRIPA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27088" y="765175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rbel" pitchFamily="34" charset="0"/>
              </a:rPr>
              <a:t>H1N1</a:t>
            </a:r>
            <a:endParaRPr lang="en-US">
              <a:latin typeface="Corbel" pitchFamily="34" charset="0"/>
            </a:endParaRPr>
          </a:p>
        </p:txBody>
      </p:sp>
      <p:pic>
        <p:nvPicPr>
          <p:cNvPr id="25605" name="il_fi" descr="http://giveityourbestshot.yolasite.com/resources/swinef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716338"/>
            <a:ext cx="30972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rg_hi" descr="http://t1.gstatic.com/images?q=tbn:ANd9GcT_ntijTpvEz6GY6uv-EKJmHhQqDXBuMjOsJ38OqxvGCq8p1qc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797425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Zaščita:</a:t>
            </a:r>
            <a:r>
              <a:rPr lang="sl-SI" b="1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l-SI" sz="2400" b="1" dirty="0">
                <a:solidFill>
                  <a:schemeClr val="tx1"/>
                </a:solidFill>
              </a:rPr>
              <a:t>Preprečitev obolevnosti</a:t>
            </a:r>
            <a:r>
              <a:rPr lang="sl-SI" sz="2400" dirty="0">
                <a:solidFill>
                  <a:schemeClr val="tx1"/>
                </a:solidFill>
              </a:rPr>
              <a:t> zaradi okužbe je mogoče doseči s </a:t>
            </a:r>
            <a:r>
              <a:rPr lang="sl-SI" sz="2400" b="1" dirty="0">
                <a:solidFill>
                  <a:schemeClr val="tx1"/>
                </a:solidFill>
              </a:rPr>
              <a:t>cepljenjem.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6626" name="Slika 1" descr="http://beta1.finance-on.net/pics/cache_pr/prasicja_gripa_BL.12409093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89138"/>
            <a:ext cx="3887788" cy="2673350"/>
          </a:xfrm>
        </p:spPr>
      </p:pic>
      <p:pic>
        <p:nvPicPr>
          <p:cNvPr id="26627" name="Slika 7" descr="http://t2.gstatic.com/images?q=tbn:ANd9GcRqZ83QymjAmbTnXSuW4Te5fXFnkqfaVEQ3CSJWpMZErkLfmc9-dLdSJSJxl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916113"/>
            <a:ext cx="26574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rg_hi" descr="http://t0.gstatic.com/images?q=tbn:ANd9GcQKdtf6FYrWte_6AwpPQFCd45QR0REU6Nx1oLhv6npZ2CLit4qxbQ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4508500"/>
            <a:ext cx="28082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Znaki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povišana telesna temperatura,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/>
              <a:t> bolečine v mišicah in kosteh,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utrujenost,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/>
              <a:t>pomanjkanje apetita,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kašelj ter boleče žrelo.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sz="2400" dirty="0"/>
              <a:t> Pri nekaterih obolelih se je pojavilo bruhanje in driska. </a:t>
            </a:r>
            <a:br>
              <a:rPr lang="sl-SI" sz="2400" dirty="0"/>
            </a:br>
            <a:endParaRPr lang="sl-SI" sz="2400" dirty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400" dirty="0"/>
          </a:p>
        </p:txBody>
      </p:sp>
      <p:pic>
        <p:nvPicPr>
          <p:cNvPr id="27651" name="rg_hi" descr="http://t3.gstatic.com/images?q=tbn:ANd9GcS_qc6ml4WZ8Yy7FkI2pOrPFrmLEnuh5N83XW7nV0aWiB7X00U3F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484313"/>
            <a:ext cx="32400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UKREPI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400" dirty="0"/>
              <a:t>zdravljenje s protivirusnim zdravilom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sz="2400" dirty="0"/>
              <a:t>36 do 48 ur po pojavu znakov,</a:t>
            </a:r>
          </a:p>
          <a:p>
            <a:pPr>
              <a:lnSpc>
                <a:spcPct val="90000"/>
              </a:lnSpc>
            </a:pPr>
            <a:endParaRPr lang="sl-SI" sz="2400" dirty="0"/>
          </a:p>
          <a:p>
            <a:pPr>
              <a:lnSpc>
                <a:spcPct val="90000"/>
              </a:lnSpc>
            </a:pPr>
            <a:endParaRPr lang="sl-SI" sz="2400" dirty="0"/>
          </a:p>
          <a:p>
            <a:pPr>
              <a:lnSpc>
                <a:spcPct val="90000"/>
              </a:lnSpc>
            </a:pPr>
            <a:endParaRPr lang="sl-SI" sz="2400" dirty="0"/>
          </a:p>
          <a:p>
            <a:pPr>
              <a:lnSpc>
                <a:spcPct val="90000"/>
              </a:lnSpc>
            </a:pPr>
            <a:endParaRPr lang="sl-SI" sz="2400" dirty="0"/>
          </a:p>
          <a:p>
            <a:pPr>
              <a:lnSpc>
                <a:spcPct val="90000"/>
              </a:lnSpc>
            </a:pPr>
            <a:endParaRPr lang="sl-SI" sz="2400" dirty="0"/>
          </a:p>
          <a:p>
            <a:pPr>
              <a:lnSpc>
                <a:spcPct val="90000"/>
              </a:lnSpc>
            </a:pPr>
            <a:endParaRPr lang="sl-SI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l-SI" sz="2400" dirty="0"/>
          </a:p>
          <a:p>
            <a:pPr>
              <a:lnSpc>
                <a:spcPct val="90000"/>
              </a:lnSpc>
            </a:pPr>
            <a:r>
              <a:rPr lang="sl-SI" sz="2400" dirty="0"/>
              <a:t>ljudem, ki so zboleli, se priporoča, da ostanejo doma ter počivajo.</a:t>
            </a:r>
            <a:endParaRPr lang="en-US" sz="2400" dirty="0"/>
          </a:p>
        </p:txBody>
      </p:sp>
      <p:pic>
        <p:nvPicPr>
          <p:cNvPr id="28675" name="il_fi" descr="http://zlataleta.com/wp-content/uploads/2008/09/gri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95549"/>
            <a:ext cx="4000528" cy="24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ZANIMIVOST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Prva zapisana </a:t>
            </a:r>
            <a:r>
              <a:rPr lang="en-US">
                <a:hlinkClick r:id="rId2" tooltip="Pandemija"/>
              </a:rPr>
              <a:t>pandemija</a:t>
            </a:r>
            <a:r>
              <a:rPr lang="en-US"/>
              <a:t> se je pojavila v </a:t>
            </a:r>
            <a:r>
              <a:rPr lang="en-US">
                <a:hlinkClick r:id="rId3" tooltip="Konstantinopel"/>
              </a:rPr>
              <a:t>Konstantinoplu</a:t>
            </a:r>
            <a:r>
              <a:rPr lang="en-US"/>
              <a:t> leta </a:t>
            </a:r>
            <a:r>
              <a:rPr lang="en-US">
                <a:hlinkClick r:id="rId4" tooltip="541"/>
              </a:rPr>
              <a:t>541</a:t>
            </a:r>
            <a:r>
              <a:rPr lang="en-US"/>
              <a:t>. V najhujšem obdobju naj bi po besedah bizantinskega zgodovinarja</a:t>
            </a:r>
            <a:r>
              <a:rPr lang="en-US">
                <a:hlinkClick r:id="rId5" tooltip="Prokopij"/>
              </a:rPr>
              <a:t>Prokopija</a:t>
            </a:r>
            <a:r>
              <a:rPr lang="en-US"/>
              <a:t> povzročila smrt 10.000 prebivalcev mesta dnevno. Svoj smrtonosni pohod je bolezen nadaljevala po vzhodnem </a:t>
            </a:r>
            <a:r>
              <a:rPr lang="en-US">
                <a:hlinkClick r:id="rId6" tooltip="Sredozemlje"/>
              </a:rPr>
              <a:t>Sredozemlju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VIRI: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u="sng">
                <a:hlinkClick r:id="rId2"/>
              </a:rPr>
              <a:t>http://sl.wikipedia.org/wiki/Pti%C4%8Dja_gripa</a:t>
            </a:r>
            <a:endParaRPr lang="en-US" sz="2400"/>
          </a:p>
          <a:p>
            <a:r>
              <a:rPr lang="sl-SI" sz="2400" b="1" u="sng">
                <a:hlinkClick r:id="rId3"/>
              </a:rPr>
              <a:t>http://24ur.com/servisi/vizita/pticja-gripa-pojav-in-simptomi.html</a:t>
            </a:r>
            <a:endParaRPr lang="en-US" sz="2400"/>
          </a:p>
          <a:p>
            <a:r>
              <a:rPr lang="sl-SI" sz="2400" b="1">
                <a:hlinkClick r:id="rId4"/>
              </a:rPr>
              <a:t>http://www.majsperk.com/index.php?kat=aktualno&amp;id=24</a:t>
            </a:r>
            <a:endParaRPr lang="en-US" sz="2400"/>
          </a:p>
          <a:p>
            <a:r>
              <a:rPr lang="sl-SI" sz="2400" b="1">
                <a:hlinkClick r:id="rId5"/>
              </a:rPr>
              <a:t>http://www.zzv-ms.si/si/epidemiologija/kaj-je-pticja-gripa.htm</a:t>
            </a:r>
            <a:endParaRPr lang="sl-SI" sz="2400" b="1"/>
          </a:p>
          <a:p>
            <a:r>
              <a:rPr lang="sl-SI" sz="2400" b="1" u="sng">
                <a:hlinkClick r:id="rId6"/>
              </a:rPr>
              <a:t>http://sl.wikipedia.org/wiki/Kuga</a:t>
            </a:r>
            <a:endParaRPr lang="en-US" sz="2400"/>
          </a:p>
          <a:p>
            <a:r>
              <a:rPr lang="sl-SI" sz="2400" b="1">
                <a:hlinkClick r:id="rId7"/>
              </a:rPr>
              <a:t>http://www.zzv-nm.si/default.cfm?Jezik=Si&amp;Kat=050206</a:t>
            </a:r>
            <a:endParaRPr lang="sl-SI" sz="2400" b="1"/>
          </a:p>
          <a:p>
            <a:endParaRPr lang="en-US" sz="1800"/>
          </a:p>
          <a:p>
            <a:endParaRPr lang="en-US" sz="1800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96388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l-SI">
                <a:solidFill>
                  <a:schemeClr val="bg1"/>
                </a:solidFill>
              </a:rPr>
              <a:t>DEFINICIJA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 </a:t>
            </a:r>
            <a:r>
              <a:rPr lang="sl-SI" b="1">
                <a:solidFill>
                  <a:schemeClr val="bg1"/>
                </a:solidFill>
              </a:rPr>
              <a:t>EPIDEMIJA </a:t>
            </a:r>
            <a:r>
              <a:rPr lang="sl-SI" b="1">
                <a:solidFill>
                  <a:schemeClr val="bg1"/>
                </a:solidFill>
                <a:latin typeface="Arial Black" pitchFamily="34" charset="0"/>
              </a:rPr>
              <a:t>→</a:t>
            </a:r>
            <a:r>
              <a:rPr lang="en-US" b="1" i="1">
                <a:solidFill>
                  <a:schemeClr val="bg1"/>
                </a:solidFill>
              </a:rPr>
              <a:t>nenaden izbruh in hitro širjenje nalezljive bolezni</a:t>
            </a:r>
            <a:endParaRPr lang="sl-SI" b="1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sl-SI" b="1" i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l-SI" i="1"/>
              <a:t> </a:t>
            </a:r>
            <a:r>
              <a:rPr lang="sl-SI" b="1">
                <a:solidFill>
                  <a:schemeClr val="bg1"/>
                </a:solidFill>
              </a:rPr>
              <a:t>PANDEMIJA</a:t>
            </a:r>
            <a:r>
              <a:rPr lang="sl-SI" b="1" i="1">
                <a:solidFill>
                  <a:schemeClr val="bg1"/>
                </a:solidFill>
              </a:rPr>
              <a:t> </a:t>
            </a:r>
            <a:r>
              <a:rPr lang="sl-SI" b="1" i="1">
                <a:solidFill>
                  <a:schemeClr val="bg1"/>
                </a:solidFill>
                <a:latin typeface="Arial Black" pitchFamily="34" charset="0"/>
              </a:rPr>
              <a:t>→ </a:t>
            </a:r>
            <a:r>
              <a:rPr lang="en-US" b="1" i="1">
                <a:solidFill>
                  <a:schemeClr val="bg1"/>
                </a:solidFill>
              </a:rPr>
              <a:t>epidemija, ki zajema več </a:t>
            </a:r>
            <a:r>
              <a:rPr lang="en-US" b="1" i="1" u="sng">
                <a:solidFill>
                  <a:schemeClr val="bg1"/>
                </a:solidFill>
              </a:rPr>
              <a:t>pokrajin,</a:t>
            </a:r>
            <a:r>
              <a:rPr lang="sl-SI" b="1" i="1" u="sng">
                <a:solidFill>
                  <a:schemeClr val="bg1"/>
                </a:solidFill>
              </a:rPr>
              <a:t> </a:t>
            </a:r>
            <a:r>
              <a:rPr lang="en-US" b="1" i="1" u="sng">
                <a:solidFill>
                  <a:schemeClr val="bg1"/>
                </a:solidFill>
              </a:rPr>
              <a:t>držav,</a:t>
            </a:r>
            <a:r>
              <a:rPr lang="sl-SI" b="1" i="1" u="sng">
                <a:solidFill>
                  <a:schemeClr val="bg1"/>
                </a:solidFill>
              </a:rPr>
              <a:t> </a:t>
            </a:r>
            <a:r>
              <a:rPr lang="en-US" b="1" i="1" u="sng">
                <a:solidFill>
                  <a:schemeClr val="bg1"/>
                </a:solidFill>
              </a:rPr>
              <a:t>celin</a:t>
            </a:r>
            <a:r>
              <a:rPr lang="sl-SI" b="1" i="1" u="sng">
                <a:solidFill>
                  <a:schemeClr val="bg1"/>
                </a:solidFill>
              </a:rPr>
              <a:t>        </a:t>
            </a:r>
          </a:p>
          <a:p>
            <a:pPr>
              <a:buFont typeface="Wingdings" pitchFamily="2" charset="2"/>
              <a:buNone/>
            </a:pPr>
            <a:endParaRPr lang="en-US" b="1" u="sng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l-SI" sz="4400">
                <a:solidFill>
                  <a:srgbClr val="61B6FF"/>
                </a:solidFill>
              </a:rPr>
              <a:t>INTERPANDEMIČNO OBDOBJE</a:t>
            </a:r>
            <a:br>
              <a:rPr lang="en-US" sz="3600">
                <a:solidFill>
                  <a:srgbClr val="61B6FF"/>
                </a:solidFill>
              </a:rPr>
            </a:br>
            <a:endParaRPr lang="en-US" sz="3600">
              <a:solidFill>
                <a:srgbClr val="61B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1484313"/>
            <a:ext cx="8362950" cy="464185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Faza 1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pandemske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 pripravljenosti: </a:t>
            </a:r>
            <a:r>
              <a:rPr lang="sl-SI" sz="2400" dirty="0"/>
              <a:t>virusi gripe se iz živali ne prenesejo na ljudi.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Faza 2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pandemske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 pripravljenosti: </a:t>
            </a:r>
            <a:r>
              <a:rPr lang="sl-SI" sz="2400" dirty="0"/>
              <a:t>Živalski virusi gripe, ki krožijo med živalmi, občasno povzročijo okužbo pri ljudeh.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Faza 3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pandemske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 pripravljenosti: </a:t>
            </a:r>
            <a:r>
              <a:rPr lang="sl-SI" sz="2400" dirty="0"/>
              <a:t>Pojavijo se živalski virusi gripe ali virusi, ki so kombinacija živalskih in človeških virusov in so sposobni okužiti ljudi.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Faza 4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pandemske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 pripravljenosti: </a:t>
            </a:r>
            <a:r>
              <a:rPr lang="sl-SI" sz="2400" dirty="0"/>
              <a:t>učinkovit prenos med ljudi, tveganje za pojav pandemije se v tej fazi močno poveča.</a:t>
            </a:r>
            <a:endParaRPr lang="en-US" sz="2400" b="1" dirty="0"/>
          </a:p>
        </p:txBody>
      </p:sp>
      <p:pic>
        <p:nvPicPr>
          <p:cNvPr id="15363" name="Slika 19" descr="http://t3.gstatic.com/images?q=tbn:ANd9GcSMxiKSdJ20eUy0GKGy6bzQzGi158FTRImM1edjwCXukl-rylRDahsdl38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516563"/>
            <a:ext cx="17287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692150"/>
            <a:ext cx="8229600" cy="4525963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Faza 5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pandemske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 pripravljenosti: </a:t>
            </a:r>
            <a:r>
              <a:rPr lang="sl-SI" sz="2400" dirty="0"/>
              <a:t>Nov virus gripe, ki se širi s človeka na človeka, to je faza intenzivnih priprav, organizacije, komunikacije in aktivacije načrtov za zmanjševanje pričakovane škode.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Faza 6 </a:t>
            </a:r>
            <a:r>
              <a:rPr lang="sl-SI" sz="2400" b="1" dirty="0" err="1">
                <a:solidFill>
                  <a:schemeClr val="tx2">
                    <a:lumMod val="75000"/>
                  </a:schemeClr>
                </a:solidFill>
              </a:rPr>
              <a:t>pandemske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 pripravljenosti: </a:t>
            </a:r>
            <a:r>
              <a:rPr lang="sl-SI" sz="2400" dirty="0"/>
              <a:t>Pandemija je v teku in bo trajala nekaj mesecev. Po tej fazi sledi obdobje umirjanja, </a:t>
            </a:r>
            <a:endParaRPr lang="en-US" sz="2400" dirty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l_fi" descr="http://www.bioquellus.com/interface/assets/images/content/avian-flu-virus-medicine-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716338"/>
            <a:ext cx="3413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1" descr="http://www.o-hsmrekar.lj.edus.si/casopis/strokovno/gripa/gripa_datoteke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933825"/>
            <a:ext cx="3959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POMEMBNEJŠE PANDEMIJE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900113" y="1196975"/>
            <a:ext cx="7772400" cy="4572000"/>
          </a:xfrm>
        </p:spPr>
        <p:txBody>
          <a:bodyPr/>
          <a:lstStyle/>
          <a:p>
            <a:pPr marL="582613" indent="-514350">
              <a:buFont typeface="Wingdings" pitchFamily="2" charset="2"/>
              <a:buAutoNum type="arabicPeriod"/>
            </a:pPr>
            <a:endParaRPr lang="sl-SI" sz="2800" dirty="0"/>
          </a:p>
          <a:p>
            <a:pPr marL="582613" indent="-514350">
              <a:buFont typeface="Wingdings" pitchFamily="2" charset="2"/>
              <a:buAutoNum type="arabicPeriod"/>
            </a:pPr>
            <a:r>
              <a:rPr lang="sl-SI" sz="2800" dirty="0"/>
              <a:t>Kuga ( 14. stol.)</a:t>
            </a:r>
          </a:p>
          <a:p>
            <a:pPr marL="582613" indent="-514350">
              <a:buFont typeface="Wingdings" pitchFamily="2" charset="2"/>
              <a:buAutoNum type="arabicPeriod"/>
            </a:pPr>
            <a:r>
              <a:rPr lang="sl-SI" sz="2800" dirty="0"/>
              <a:t>Ptičja gripa (2005)            </a:t>
            </a:r>
            <a:r>
              <a:rPr lang="sl-SI" sz="2000" dirty="0"/>
              <a:t>obe dve gripi sta podobni</a:t>
            </a:r>
            <a:endParaRPr lang="sl-SI" sz="2800" dirty="0"/>
          </a:p>
          <a:p>
            <a:pPr marL="582613" indent="-514350">
              <a:buFont typeface="Wingdings" pitchFamily="2" charset="2"/>
              <a:buAutoNum type="arabicPeriod"/>
            </a:pPr>
            <a:r>
              <a:rPr lang="sl-SI" sz="2800" dirty="0"/>
              <a:t>Prašičja gripa (2009)       </a:t>
            </a:r>
            <a:r>
              <a:rPr lang="sl-SI" sz="2000" dirty="0"/>
              <a:t>   navadni gripi</a:t>
            </a:r>
            <a:endParaRPr lang="sl-SI" sz="2800" dirty="0"/>
          </a:p>
          <a:p>
            <a:pPr marL="582613" indent="-514350">
              <a:buFont typeface="Wingdings" pitchFamily="2" charset="2"/>
              <a:buNone/>
            </a:pPr>
            <a:endParaRPr lang="sl-SI" sz="4800" dirty="0"/>
          </a:p>
        </p:txBody>
      </p:sp>
      <p:pic>
        <p:nvPicPr>
          <p:cNvPr id="17411" name="il_fi" descr="http://cdn1.siol.net/sn/img/09/324/633942974316533329_plakat_pandemska_gripa_zasc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429000"/>
            <a:ext cx="596582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esni zaviti oklepaj 4"/>
          <p:cNvSpPr/>
          <p:nvPr/>
        </p:nvSpPr>
        <p:spPr>
          <a:xfrm>
            <a:off x="4572000" y="2214554"/>
            <a:ext cx="500066" cy="1143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KUGA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400" dirty="0"/>
              <a:t>je huda nalezljiva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  <a:hlinkClick r:id="rId2" tooltip="Bolezen"/>
              </a:rPr>
              <a:t>bolezen</a:t>
            </a:r>
            <a:r>
              <a:rPr lang="sl-SI" sz="2400" dirty="0"/>
              <a:t>, ki prizadene različne dele </a:t>
            </a:r>
            <a:r>
              <a:rPr lang="sl-SI" sz="2400" dirty="0">
                <a:hlinkClick r:id="rId3" tooltip="Telo"/>
              </a:rPr>
              <a:t>telesa</a:t>
            </a:r>
            <a:r>
              <a:rPr lang="sl-SI" sz="2400" dirty="0"/>
              <a:t>. Povzroča jo </a:t>
            </a:r>
            <a:r>
              <a:rPr lang="sl-SI" sz="2400" dirty="0">
                <a:hlinkClick r:id="rId4" tooltip="Bakterija"/>
              </a:rPr>
              <a:t>bakterija</a:t>
            </a:r>
            <a:r>
              <a:rPr lang="sl-SI" sz="2400" dirty="0"/>
              <a:t> </a:t>
            </a:r>
            <a:r>
              <a:rPr lang="sl-SI" sz="2400" dirty="0" err="1">
                <a:hlinkClick r:id="rId5" tooltip="Yersinia pestis"/>
              </a:rPr>
              <a:t>Yersinia</a:t>
            </a:r>
            <a:r>
              <a:rPr lang="sl-SI" sz="2400" dirty="0">
                <a:hlinkClick r:id="rId5" tooltip="Yersinia pestis"/>
              </a:rPr>
              <a:t> </a:t>
            </a:r>
            <a:r>
              <a:rPr lang="sl-SI" sz="2400" dirty="0" err="1">
                <a:hlinkClick r:id="rId5" tooltip="Yersinia pestis"/>
              </a:rPr>
              <a:t>pestis</a:t>
            </a:r>
            <a:r>
              <a:rPr lang="sl-SI" sz="2400" dirty="0"/>
              <a:t>. Glede na prizadeti del telesa ločimo različne oblike te bolezni: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sl-SI" sz="2400" dirty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400" dirty="0">
                <a:latin typeface="Arial Black"/>
              </a:rPr>
              <a:t>~</a:t>
            </a:r>
            <a:r>
              <a:rPr lang="sl-SI" sz="2400" dirty="0"/>
              <a:t>žlezno ali bubonsko kugo, pri kateri otečejo </a:t>
            </a:r>
            <a:r>
              <a:rPr lang="sl-SI" sz="2400" u="sng" dirty="0">
                <a:hlinkClick r:id="rId6" tooltip="Bezgavke (stran ne obstaja)"/>
              </a:rPr>
              <a:t>bezgavke</a:t>
            </a:r>
            <a:r>
              <a:rPr lang="sl-SI" sz="2400" dirty="0"/>
              <a:t>, navadno v </a:t>
            </a:r>
            <a:r>
              <a:rPr lang="sl-SI" sz="2400" u="sng" dirty="0">
                <a:hlinkClick r:id="rId7" tooltip="Dimlje (stran ne obstaja)"/>
              </a:rPr>
              <a:t>dimljah</a:t>
            </a:r>
            <a:r>
              <a:rPr lang="sl-SI" sz="2400" dirty="0"/>
              <a:t>.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400" dirty="0">
                <a:latin typeface="Arial Black"/>
              </a:rPr>
              <a:t>~</a:t>
            </a:r>
            <a:r>
              <a:rPr lang="sl-SI" sz="2400" dirty="0"/>
              <a:t> pljučno kugo, ki prizadene </a:t>
            </a:r>
            <a:r>
              <a:rPr lang="sl-SI" sz="2400" u="sng" dirty="0">
                <a:hlinkClick r:id="rId8" tooltip="Pljuča"/>
              </a:rPr>
              <a:t>pljuča</a:t>
            </a:r>
            <a:r>
              <a:rPr lang="sl-SI" sz="2400" dirty="0"/>
              <a:t>; nastopi huda </a:t>
            </a:r>
            <a:r>
              <a:rPr lang="sl-SI" sz="2400" u="sng" dirty="0">
                <a:hlinkClick r:id="rId9" tooltip="Pljučnica"/>
              </a:rPr>
              <a:t>pljučnica</a:t>
            </a:r>
            <a:r>
              <a:rPr lang="sl-SI" sz="2400" dirty="0"/>
              <a:t>;</a:t>
            </a:r>
            <a:endParaRPr lang="en-US" sz="2400" dirty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400" b="1" dirty="0">
                <a:latin typeface="Arial Black"/>
              </a:rPr>
              <a:t>~</a:t>
            </a:r>
            <a:r>
              <a:rPr lang="sl-SI" sz="2400" dirty="0"/>
              <a:t> septično kugo, kjer </a:t>
            </a:r>
            <a:r>
              <a:rPr lang="sl-SI" sz="2400" dirty="0">
                <a:hlinkClick r:id="rId10" tooltip="Bacil"/>
              </a:rPr>
              <a:t>bacili</a:t>
            </a:r>
            <a:r>
              <a:rPr lang="sl-SI" sz="2400" dirty="0"/>
              <a:t> kuge preplavijo </a:t>
            </a:r>
            <a:r>
              <a:rPr lang="sl-SI" sz="2400" u="sng" dirty="0">
                <a:hlinkClick r:id="rId11" tooltip="Kri"/>
              </a:rPr>
              <a:t>kri</a:t>
            </a:r>
            <a:r>
              <a:rPr lang="sl-SI" sz="2400" dirty="0"/>
              <a:t>;</a:t>
            </a:r>
            <a:endParaRPr lang="en-US" sz="2400" dirty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400" dirty="0">
                <a:latin typeface="Arial Black"/>
              </a:rPr>
              <a:t>~</a:t>
            </a:r>
            <a:r>
              <a:rPr lang="sl-SI" sz="2400" dirty="0"/>
              <a:t>kožno kugo, ki se pojavi ob </a:t>
            </a:r>
            <a:r>
              <a:rPr lang="sl-SI" sz="2400" u="sng" dirty="0">
                <a:hlinkClick r:id="rId12" tooltip="Gnoj (stran ne obstaja)"/>
              </a:rPr>
              <a:t>gnojnih</a:t>
            </a:r>
            <a:r>
              <a:rPr lang="sl-SI" sz="2400" dirty="0"/>
              <a:t> bolšjih pikih in opraskaninah.</a:t>
            </a:r>
            <a:endParaRPr lang="en-US" sz="2400" dirty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en-US" sz="2400" b="1" dirty="0"/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4" name="Slika 7" descr="http://upload.wikimedia.org/wikipedia/commons/thumb/5/5d/Doktorschnabel_430px.jpg/220px-Doktorschnabel_430px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43808" y="382651"/>
            <a:ext cx="1186976" cy="145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914400" y="1052513"/>
            <a:ext cx="7772400" cy="5303837"/>
          </a:xfrm>
        </p:spPr>
        <p:txBody>
          <a:bodyPr/>
          <a:lstStyle/>
          <a:p>
            <a:r>
              <a:rPr lang="sl-SI" sz="2400" dirty="0"/>
              <a:t> V osnovi je kuga bolezen glodavcev, svizcev</a:t>
            </a:r>
          </a:p>
          <a:p>
            <a:pPr>
              <a:buFont typeface="Wingdings" pitchFamily="2" charset="2"/>
              <a:buNone/>
            </a:pPr>
            <a:r>
              <a:rPr lang="sl-SI" sz="2400" dirty="0"/>
              <a:t>       tudi podgan, prerijskih psov in veveric.</a:t>
            </a:r>
          </a:p>
          <a:p>
            <a:r>
              <a:rPr lang="sl-SI" sz="2400" dirty="0"/>
              <a:t>Ni  točno znano, kje se je kuga začela.</a:t>
            </a:r>
          </a:p>
          <a:p>
            <a:pPr>
              <a:buFont typeface="Wingdings" pitchFamily="2" charset="2"/>
              <a:buNone/>
            </a:pPr>
            <a:endParaRPr lang="sl-SI" sz="2400" dirty="0"/>
          </a:p>
          <a:p>
            <a:pPr>
              <a:buFont typeface="Wingdings" pitchFamily="2" charset="2"/>
              <a:buNone/>
            </a:pPr>
            <a:endParaRPr lang="sl-SI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9459" name="Slika 10" descr="http://upload.wikimedia.org/wikipedia/commons/thumb/9/96/Holbein-death.png/220px-Holbein-death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284538"/>
            <a:ext cx="33909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284538"/>
            <a:ext cx="29527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Zaščita      in      znaki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654968" y="1377157"/>
            <a:ext cx="576263" cy="2159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1844675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latin typeface="Corbel" pitchFamily="34" charset="0"/>
              </a:rPr>
              <a:t>VČASIH:</a:t>
            </a:r>
            <a:r>
              <a:rPr lang="sl-SI">
                <a:latin typeface="Corbel" pitchFamily="34" charset="0"/>
              </a:rPr>
              <a:t> kužna znamenja, ki so »označevala« območja kuge.</a:t>
            </a:r>
            <a:r>
              <a:rPr lang="sl-SI" b="1">
                <a:latin typeface="Corbel" pitchFamily="34" charset="0"/>
              </a:rPr>
              <a:t> </a:t>
            </a:r>
            <a:endParaRPr lang="en-US">
              <a:latin typeface="Corbe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5157788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rbel" pitchFamily="34" charset="0"/>
              </a:rPr>
              <a:t>DANES: Zelo pomembno je, da se potnik izogiba stiku z divjimi in domačimi živalmi povsod, kjer obstaja nevarnost okužbe. </a:t>
            </a:r>
            <a:endParaRPr lang="en-US">
              <a:latin typeface="Corbe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6876257" y="1485106"/>
            <a:ext cx="576262" cy="1428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35600" y="1844675"/>
            <a:ext cx="309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rbel" pitchFamily="34" charset="0"/>
              </a:rPr>
              <a:t>Čas od okužbe 2-7 dni </a:t>
            </a:r>
            <a:endParaRPr lang="en-US"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35600" y="2636838"/>
            <a:ext cx="370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rbel" pitchFamily="34" charset="0"/>
              </a:rPr>
              <a:t>bubonska - vročina in povečanje bezgavk</a:t>
            </a:r>
            <a:endParaRPr lang="en-US">
              <a:latin typeface="Corbe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4163" y="3429000"/>
            <a:ext cx="3563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orbel" pitchFamily="34" charset="0"/>
              </a:rPr>
              <a:t>Septikemična - nespečnost, motnje zavesti, vrtoglavica in meningitis</a:t>
            </a:r>
            <a:endParaRPr lang="en-US">
              <a:latin typeface="Corbel" pitchFamily="34" charset="0"/>
            </a:endParaRPr>
          </a:p>
        </p:txBody>
      </p:sp>
      <p:pic>
        <p:nvPicPr>
          <p:cNvPr id="20489" name="Picture 2" descr="http://www.gor-radgona.si/hrast/images/zname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420938"/>
            <a:ext cx="15843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AutoShape 4" descr="data:image/jpeg;base64,/9j/4AAQSkZJRgABAQAAAQABAAD/2wCEAAkGBhQSERUUExQSFBUWFxgWFhgYFBQVFBUaFRcWFBUTFxQYGyYeFxojHBQUIC8gIycpLCwsFR8xNTAqNSYrLCkBCQoKDgwOGg8PGiwkHyQsLCwsLCwsLCwsKSwpLCwpLCwsLCwpLCwsLCwsLCwsKSwsLCkpLCwpKSwsLCwsLCwsLP/AABEIALcBEwMBIgACEQEDEQH/xAAcAAACAgMBAQAAAAAAAAAAAAAABAIDAQUGBwj/xAA+EAABAwIEAwYCCAUDBQEAAAABAAIRAxIEEyExBUFRBmFxgZGhByIjMkKxwdHh8BRScoLxYpKyFiQzosIV/8QAGQEBAQEBAQEAAAAAAAAAAAAAAAECAwQF/8QAIBEBAQACAgMBAAMAAAAAAAAAAAECEQMhEjFBURMicf/aAAwDAQACEQMRAD8A2dqLVbYixBVai1W2IsQVWotVtiLEFVqLVbYixBVai1W2IsQVWotVtiLEFVqLVbYixBVai1W2IsQVWotVtiLEFVqLVbYixBVai1W2IsQVWotVtiLEFVqLVbYixBVai1W2IsQVWotVtiLEFVqLVbYixBVai1W2IsQVWoVtiEF1iLExYixAvYixMWIsQL2IsTFiLEC9iLExYixAvYixMWIsQL2IsTFiLEC9iLExYixAvYixMWIsQL2IsTFiLEC9iLExYixAvYixMWIsQL2IsTFiLEC9iLExYixAvYixMWIsQL2IsTFiLEC9iLExYixAvYixMWIsQL2ITFiEDFiLEzlrOWgVsRYmctZy0CtiLEzlrOWgVsRYmstGWgVsRYmstGWgVsRYmstGWgVsRYmstGWgVsRYmstYy0C1iLEzlrOWgVsRYmstYy0C1iLE1lrGWgWsRYmstYy0C1iLEzlrOWgVsRYmctZy0CtiLE1loy0CtiLEzlrOWgVsRYmctZy0CtiEzloQNZaMtM5aMtAtloy0zloy0C2WjLTOWjLQLZaMtM5aMtAtloy0zloy0C2WjLTOWjLQLZaMtM5aMtAtloy0zloy0C2WjLTOWjLQLZahWc1jS5xDWjUkkADzVmPxTKNN1So4NY0ST+A6nuXifbDtrUxj4Esoj6rAdT3ujcmPAKWrJt2nGfidQpktoNNZ38x+Wn+bvbxXMHtPjMVUg1XUqc/MWMeKdNvMmwFxA8Vz/DuFOeQAJLufIfmuz4L2srcKcKFdgfhy4mWgh7LzJcOTxvoRPfyXLLP4748f2uq7KcMwrxmUcS/FPYPmmrLAT1pDloYuJ81v6tUW3RsYcOhG/wCa11PgDWY2njcOWBlVhbWA+rVa5t1KoI0uDrdeYPrtatMfMP5tfw/JcLnd727zDHWtIBsrOWtRxvFPbhXOpOseyHDYghmrmmeRbPstjwXHCvSFQEGdJGx0B66bx5L08eflHl5OPwq7LRlpnLRlro5FstGWmctGWgWy0ZaZy0ZaBbLRlpnLRloFstCZy0IGctGWmLEWIF8tGWmLEWIF8tGWmLEWIF8tGWmLEWIF8tGWmLEWIF8tGWmLEWIF8tGWmLEWIF8tGWmLEWIF8tGWmLFy/wAReNHDYN1ph9X6Np5gES93+3T+4Is7ecfEftb/ABNU0qZ+hpEgdHuGhf4ch+q1XYrsmcZVLnyKTd4+0f5QUtwDgLsXWawSGz87uggkx3wCvXOENpUhk0i1haIDdCPPn5rzcmfyPXxce+zWC7P0qQAYwCPM+pWs7T9mGYhsHQ8jEwt/w/HCoyYgglrmndrhuP3yIWaoleb09TXdhsO+nghRqamk57G/0k3t/wCRHkthUU+FCL2+B9o/BYxDFq3c2561dNXjGgtLTsZBHcRB9iuJ7CdqRg678JXkMvLQ47NcDDXHucANe8Ls+IOgryLtXxBtTGPt+yAwnqW7+m3kunDe3PnnT6FDEZa534a8WOIwLLjLqZNM/wBu3lBb69y6qxex4S+WjLTFiLEC+WjLTFiLEC+WjLTFiLEC+WhMWLKC+xFiutRagpsRYrrUWoKbEWK61FqCmxFiutRagpsRYrrUWoKbEWK61FqCmxFiutRagpsRYrrUWoKbF4h8WuLGrjMsH5aTQ0eLvmJ8wR6r3HEODWOcTAAJJ6ADUr564XTOO4g+oR8rqhefAkua30AHksZ3Ubwx8rp6B2L4EKGHbI+ci53WXQT6CB5KXaDs8KoupnLfIJcAJMd/gSOmuy31PQJunwouBLvlHuV48d5XcfSyuOM7anhbCKdzhDiBfO5IEa98Qr31R1Wm7U1n06gpAw2A4Ecwf8Lm+I8TbSLBXp3gj6zZFsf6hBHLnz81nxtul3Nbdj/+oKdRp5bHwPPyW8rMDmyF5fxjiIbSDmPcQeTjJHgTqfNdD8K+0P8AEUKlNxl1F9o62PEt9CHjyCYys8mpqtjxOlc0iYMHXp3r5+dTcyo5r/rNcWu8QYK+juKUNZXinxF4blYu8bVQHf3N+V33NPmt8N1lpy5ZvHbtPgpxD6StSJ0dDx4j5XD3af7V6/YvD/hG3/uHO6NAnxIafdzSvdgF7Y8WSmxFiutRaqypsRYrrUWoKbEWK61FqCmxCutWUFtqLVhtUKQcgxai1SQgjai1SQgjai1SQgjai1SQgjai1IcQ7Q4eh/5a1Nh6Fwn03WspfEPAueGMrh7nGAGseST0GiDorUWrnuJdoiNKZPjA9gQVpn9pa5mys3wNNhPtELjebCO84M67q1Fq85r9tcXTGjqT45FsH2Oqzge0HEMZ9tmHpc3sZ9I47WsvnT/V9+yv82KXgzja/EPib8k4XDgvr1gRa2JbT2c5x2aDtJ71y/YzsY/CNc6s5l7yDa3W2A4QXbH63L1XW4PBtpg2gy4y5znFz3na57zq4/dyhTxLgBJXDPk8no4+PxUGsG6yPOIWp4zx6owEte7XaQS1x/lBjfwTlTFtbswk9zZP6Lme1HaB7bW5btdZJGkcwJ1Ou2i5S16PGX46PtRgjWyXU7SQHNJJiPqkA+/quUxLGPba8AhJ4fjTmscL3Q+Jnu6dNyNFznH+1DaQIGpOwVt87/VcMf48f73pR2q4m1oy2aAbfmnPgzjzSx7qZOlek6P6mG9vtmeq4erxUO1LSXHvHsm+zfEzQxdGufsVGuP9Mw4f7SV2mFmOnk5OSZZbj6WxrJC80+JnCC/DioBrSdcf6XaO/wDk+S9NLg5s7rS8Uwgc0tIkEEEdQdCFw3q7dp3NOV+E3Djl37B5qM9Qxzfen7r2XCuuY09QP1XF9iuCZGBDej5B5n52tDvQLtcKIEL6E9Pn5e1lqLVJCrKNqLVJCCNqLVJCCNqFJCCp7Eu+tBTNWpA70kKRJ1Waq+niodadZ2KaSjKQEGNUy10qxEkIQqBCEIBeefFLt2cK3+HouIquAL3A6sadgDycfYL0NeEdrexnEMViatRtBzg976gN9OCwENptBugm22BupRxLH1cRVDW3Pe8wBMkk958zPcV6r2X7LswjOT6rh87+n+hnRvfuefIDPZL4fPwVE1qrW5zh82oJptP2BGmu7iD0Gw12rqi8fPyXfjHt4OOa8mX1FrsXw7OOg+YbPBtLf7h93stjTw06u0HTn6pkOAEDReV6mtwHZxjR9K91Y9+jfQanzPkt5TIAECOg2A7oSd6qdxBo3Ku002maqMRVEbSp8FxLHl1pBLQJggkAkifZa7tZXqUGh1NjnMdIcREU/wCroDyMfgu3hfHycpnPPxIYviVTW1rAOrnR7Aa+y8+7R8ec+qQTIaYbBEcpM+KYxnEq1UEmQybdBAmJgnmYXO42nusyfr0WamyXEu0DwIbv9y5qrVLiS4kkrZY6nEkrWBq9fHJJ0+dzZW3tOmxXtUWNjxWQuji+i+wPFM/AUHEybAx3jT+Q/wDGfNbTFsXBfBjHzh6tM/YqSPB7R+LXL0KuF48p3Y92F3JUuz+K1NE7Fwe3+0y4f+oPqura1cpw7gznFtW6wAyNJJju6cl1AxGuoXp4d+Pby82vLpcsEqqvWgac1r6gk67Lra4tqCsrUYWtBn1W2DhE8klFdSryVdOtvz1S5fJJ71nNTYbzfBCUFZZTYue/UrDnQsDqUO1BUqphUVa9rtOmqnRb8olVYtuw6+/QKb6Df8QCJB/RSp1ZHRIU6UHp3SrnAwtbRbVrHYKvPdJH4fvooGpB3lZom5xPILO1SDieZUaVIAANAAAgACAI2AATGkLWYvFOp6hrnAnW0/V8ufklulk2ZxEERoeq12OwssgAAt1ECPEfvotlS1OyziKYWLPKLMvG9OTotL3Bo3J9Oq6huFZEWgjvAVNHCsDy4AydDrv+Sfa7RY4sPGV05eTy1pzPGOAOcfotJOoJ0E85/BU/9FMt+lcXOPIaNAPuT36eC6eu4tjvS9VpGpJ/fJW8eMu9H8uetbRwfDKLC5zKbKZc0NJa0NkAkgGOkrJp7iLhsRv3EELFOteDyjrpPUeKGPjVbl6cr77aVvZag2nY9rXA13V4AtbJ0FMCT8obAjmrsT2ewb4nD0DALR9G0QCIjQeOvLkm8UJaXTty8VCjijsQsbkum95X64TG/DnhzsTRptNTNubUyrnPY6mx4NS+Wm0EAiSRrG+y4rtZ8JqmFdTy6gqirUFKkwAmu82F732gBoAtdpd06r3jC4ZgqGoGND3ANLoFxAMhpdvAmYV2Iw7HFrnAEtMtnW0wW3DoYc4eDitxm3bxbjvwNcyiX4as6tVABy3sbTvHOx13ynna71WtqfBDGii2qx1Go5xb9GC5jmhw1LjUDQLToRvvvC95psJPdzTMLW0ed9jfhhUwBDs5rzUZFUQQ1paQWWc3CC8EmOWi7elgWtgu+Y+3onJVFQH1WLjN7ameWtL3v008lhjYBlQoAjUqVWp0W5frDFQjRVgyY6qQoXGToPdSbRAOnRTtWG0enWCh1ONJPgeSk2mev6qFWoCVf9RimyOZUqreinTICqcdT0VFWcsKVgQp2L3VSTtorj5x4Kpjbe9WtfMz6c1JP1WKlWArWO5pao3cT+Kt2/foVfqJVANzoos+YneFkG6QViyBAUokBrp5/wCVKk4annooPZ5arFRukDVO1ZcQATql2Pk680w0aDmd/wA4VNalpI0PVShmmwDZRruAJVNPEjrsoYik4kFuu26tvXRJ+qZBdoCY19E7RrAlBA3G4UQxu+0rMlWmKzZStemT48j+CjZ82/6qTBr0WvbJQOc7YbK3J21gK6tQH2dPx80lnTUtLdAPRZ9L7NOpNb3+OqUrPuMnlt596g3GCY3HLoVCvXDWknkJTyli6q5jtd9FOmHDmCJ8D6/glcDig7oSdu9bCmwETEcuimPfovSV0HbdWUnAqqtTbAuOg9/zStGsQ46Q2dNRotXpGxdVA23Sz3T1WRUnXVF3irRdRqXtnUeyxmDn0UaTIMgnpHJV1m6/d+qd6RN7p12HVRbWJCTdVM6+iYpOCky2ti0uPikq7oMnYp6k/dLVaes9NlcpuEuljDp+Cg907qo1z1hAertFkoURVCEF+JrWnRXBhB0PjoqKwEa9dEOxca8lmT9aOx36JfFh0SIMQs0MRcFeRIhavcZ9NbSruJ1gdE+aunfCoZSAOymaixJZ7atXU6oJhFRvTQLXNnOLgdLYjvJGvt7q0uukO0I0MHzCS9FhxjdRvoo4iqIjdQNaAOcevmqmfN5rX+IoZQcDcCCZ1Hd49U4x+igW8krinuaJ3A5QZ1+9Z1MYu9tlTA5LFcG0lJ4WpP8ANr4fcr6lfSO4rUqWFKdcjnCvFUnnBSLaoaTf4/inKVQECNfzWcaVcHwNuZnr4qiRDnc4/FWsM77JbGVBGhgLaEMPXkWw5szygpzCgbep5pMVdeZVzsQKYEnU+6xJr217Nsp2t+VobvECBrzVP8QQNdtu+U06uLAZ0A3+5aV9a4zyn71Mrr0SbPYwu+UxIIRisU2jSNQibRyUKgc6lETr3ad8dFlpDmgiNRqPYq6FHBuLZrZtIk6TvH7lbYa69fZI06DQQ5oDbemgM6bbJvDHSI8fNJLrVLfw2wQIUWb9dFpMbxWx7WkwDr5AwdVsKeOaTaCJIWplN6SylqzwHaj9jRYFaQs4vCTsdfvVNOnLYMgrN3tTdKudglsbWdrzaOYS4eRuSo4mrc0sOgduefktZekntdhatw32Mfipl0GOvutdwzCtohwa5zrjPzEaaRpEJpgddO4nQ9w3XOb1NtXW+jwHisK5obCF10xtZjq2kDf7lqW1oJB5T7IQpkuJzh9Um4ktgkFsAyBAm4k6mZ2Wxw/zanyWEKwq0gAJKthXOBLXhojTSSPVCFdbRSXgWt37zuT1PejE8Ra02nfr47IQsXpqd1IvIaSNSmMNiQ6mHRAIk93ghCv1Pin+Jl2nqfdQxGIFsHcn7v8AKwhZt6U1h6UAEbED9+qziGCOYgffoFlC6T0y0FRlwIBMzE8ldwsuZcIEN+t3E7EdUIXDHGb23b0273iyO79UkBchC7VgvTaBPVQM1IDgC0ATPP0QhTIhh1NgFoEDY6mNY1HRTFAMbG9sn21nyQhJJtdqaGO6bIwTRc+NNRpy3goQpCs18RYTPL/IVuG4mLZjdCFfp8Kmu1xktBPLQGPVM1LQB7dSsoWkIjivzRGkJh+JBHQ7oQsqRrVodE6+fNYDbi35pB33280IV1sWYvhoi65zY6aqluN+y2dNN1hCutHwy0aaz6n80IQnjE2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orbel" pitchFamily="34" charset="0"/>
            </a:endParaRPr>
          </a:p>
        </p:txBody>
      </p:sp>
      <p:sp>
        <p:nvSpPr>
          <p:cNvPr id="20491" name="AutoShape 6" descr="https://encrypted-tbn2.google.com/images?q=tbn:ANd9GcQPaEB56tSQQWqQCUOap3BS9kxmy-h6YCdmgc0wjbM8rexT2qE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>
              <a:latin typeface="Corbel" pitchFamily="34" charset="0"/>
            </a:endParaRPr>
          </a:p>
        </p:txBody>
      </p:sp>
      <p:pic>
        <p:nvPicPr>
          <p:cNvPr id="20493" name="Picture 13" descr="vroč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365625"/>
            <a:ext cx="3240088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10" grpId="0" build="allAtOnce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UKREPI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42988" y="765175"/>
            <a:ext cx="7772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sl-SI" b="1" dirty="0"/>
          </a:p>
          <a:p>
            <a:pPr>
              <a:buFont typeface="Wingdings" pitchFamily="2" charset="2"/>
              <a:buNone/>
            </a:pPr>
            <a:endParaRPr lang="sl-SI" b="1" dirty="0"/>
          </a:p>
          <a:p>
            <a:pPr>
              <a:buFont typeface="Wingdings" pitchFamily="2" charset="2"/>
              <a:buNone/>
            </a:pPr>
            <a:r>
              <a:rPr lang="sl-SI" b="1" dirty="0"/>
              <a:t>VČASIH-</a:t>
            </a:r>
            <a:r>
              <a:rPr lang="sl-SI" dirty="0"/>
              <a:t> </a:t>
            </a:r>
            <a:r>
              <a:rPr lang="sl-SI" sz="2400" dirty="0"/>
              <a:t>Obolele so velikokrat prepuščali samim sebi.</a:t>
            </a:r>
          </a:p>
          <a:p>
            <a:pPr>
              <a:buFont typeface="Wingdings" pitchFamily="2" charset="2"/>
              <a:buNone/>
            </a:pPr>
            <a:endParaRPr lang="sl-SI" dirty="0"/>
          </a:p>
          <a:p>
            <a:pPr>
              <a:buFont typeface="Wingdings" pitchFamily="2" charset="2"/>
              <a:buNone/>
            </a:pPr>
            <a:r>
              <a:rPr lang="sl-SI" b="1" dirty="0"/>
              <a:t>DANES- </a:t>
            </a:r>
            <a:r>
              <a:rPr lang="sl-SI" sz="2400" dirty="0"/>
              <a:t>Cepiva proti kugi ni, preventivno jemanje antibiotika se priporoča osebam, ki so prišle v tesnejši stik z bolnikom.</a:t>
            </a:r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933825"/>
            <a:ext cx="33401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778</Words>
  <Application>Microsoft Office PowerPoint</Application>
  <PresentationFormat>Diaprojekcija na zaslonu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Corbel</vt:lpstr>
      <vt:lpstr>Wingdings</vt:lpstr>
      <vt:lpstr>Wingdings 2</vt:lpstr>
      <vt:lpstr>Potek</vt:lpstr>
      <vt:lpstr>PowerPointova predstavitev</vt:lpstr>
      <vt:lpstr>DEFINICIJA</vt:lpstr>
      <vt:lpstr>INTERPANDEMIČNO OBDOBJE </vt:lpstr>
      <vt:lpstr>PowerPointova predstavitev</vt:lpstr>
      <vt:lpstr>POMEMBNEJŠE PANDEMIJE </vt:lpstr>
      <vt:lpstr>KUGA </vt:lpstr>
      <vt:lpstr>   </vt:lpstr>
      <vt:lpstr>Zaščita      in      znaki</vt:lpstr>
      <vt:lpstr>UKREPI</vt:lpstr>
      <vt:lpstr>Aviarna ali PTIČJA GRIPA</vt:lpstr>
      <vt:lpstr>Zaščita</vt:lpstr>
      <vt:lpstr>Znaki </vt:lpstr>
      <vt:lpstr> </vt:lpstr>
      <vt:lpstr>Zaščita: Preprečitev obolevnosti zaradi okužbe je mogoče doseči s cepljenjem.</vt:lpstr>
      <vt:lpstr>Znaki</vt:lpstr>
      <vt:lpstr>UKREPI </vt:lpstr>
      <vt:lpstr>ZANIMIVOST </vt:lpstr>
      <vt:lpstr>VIRI: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TTnotebook</dc:creator>
  <cp:lastModifiedBy>JuhantPc</cp:lastModifiedBy>
  <cp:revision>29</cp:revision>
  <dcterms:created xsi:type="dcterms:W3CDTF">2011-12-19T19:12:36Z</dcterms:created>
  <dcterms:modified xsi:type="dcterms:W3CDTF">2020-03-16T09:28:11Z</dcterms:modified>
</cp:coreProperties>
</file>