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4" r:id="rId9"/>
    <p:sldId id="262" r:id="rId10"/>
    <p:sldId id="266" r:id="rId11"/>
    <p:sldId id="265" r:id="rId12"/>
    <p:sldId id="267" r:id="rId13"/>
  </p:sldIdLst>
  <p:sldSz cx="12192000" cy="6858000"/>
  <p:notesSz cx="7104063" cy="102346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0AEDD-12D6-436B-9BE8-02C0899A9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AA80F3-992E-4FDF-9F4E-B91815438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FC8396-9834-400E-A7DD-72580535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53F9B7-8648-4E10-B1C2-7856735E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C1A3D5-81E9-4B3E-A2ED-DBBF57E0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66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5DD0C-BBFF-4DD3-9324-3A998A79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BA8E44C-040F-4318-8887-F70AF22C2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6622E9-4E70-420F-9EF1-11C781E8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E40AAB-667A-4486-B58E-4DBF29D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E4419A-D439-430F-93C9-CECBE33A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42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34567C2-1163-4589-875C-1484A1D6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B56B144-5A48-4BCF-BDC8-B461AA473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F13514-A0C1-4D0A-B147-C2A8D3EC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6C0D63-5A31-4732-9F96-F7CBC136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D0DA6B-4D12-415C-BD91-E5A63A4F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51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A2C0CF-3442-45E1-B364-F3D22375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4504AA-A7E2-476B-B1CC-417925C2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9D02A9-5439-437C-B413-477148E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F943DF-81ED-4474-8C59-9EAE9B11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CD9906-F72F-4B96-9B9A-1DCCBAC1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69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E24B27-08A0-4AE8-AE27-0B4C758D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B7CD640-4BD1-4B7E-A90E-2BEA4C722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B6DBA9-41C7-42C5-8F17-BBA131BF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DA15E6-3C0D-4390-BDC3-ABFB14F1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970C680-B95E-4BFA-B203-DF67A3AD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658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692929-10A5-437E-946C-FD558E16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6D29FB-33B2-439C-9990-EED2564A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FF77DD7-A779-44D4-B51E-29648EB1E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26AFCC2-E38D-497D-A8A9-B4FE942C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100F022-059E-4946-ADE0-352AFFF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22246B4-281A-4D1D-B576-333F4456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32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0D1B27-463A-41D4-9F1B-B5AE12AF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3794F3-D422-4D3C-BB0E-57C9C0310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2C78079-D872-4D91-959D-34D6F6679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1B67986-66E8-4B66-A6E4-ACCD4E050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D5FF9AF-F96C-407D-BD38-44EECD69B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3493A41-47D5-4A56-807E-5ED15DCD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E5025CE-677C-48CF-AF0C-3E7E71FD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8325D7E-85A6-4D4E-8360-679CF61C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04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C695C7-72E1-47F4-AEB9-BF82486E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6A95671-F792-4017-89F4-2A8B6FDC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FB7EE2D-46D5-4028-B102-E555F3E0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A96B77D-9708-486E-957F-F9ABAE88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503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D7BBF90-19A4-409B-AB48-DC498C80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A46A97B-B0AD-4E59-A785-E9A1B96F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DABFA69-D3C3-421F-8462-A955A8A8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27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5018B8-B35F-443A-B082-B17CDCDC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4427EC-C43C-4BC5-9A1D-359287971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B1023E2-AA6B-4B0F-BF58-75F0DA8F1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C5E69E-6402-4E58-95DF-FE193464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458247-9C01-427E-B9E7-7809EB9C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B7593D9-932C-4AAC-9D61-EFFE2C24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313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F2A02-7926-420A-A4B3-9B280645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45A320D-B6AE-43F3-BA4D-656BFE2B8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4BCD83F-5DDE-4839-89A8-EA0524436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44CDEC5-4344-4B58-B138-26FD000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FD9BD05-1CCF-44E3-965A-58E8C110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52CE9B2-FEEE-4EC0-909F-39A99F29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659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4BD31FB-B393-40D6-8854-E5BF7301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CB7730-3CF6-4961-AAF2-0A0BD9BE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C22C611-54AF-40E3-96F2-9197723B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ECC0-0798-4312-80BE-3756EF216FFF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653DA4-F4FC-41A3-8647-4D4AF9EE9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60273F-D920-4D79-A0E8-8A963E5B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C6BA-CAA1-49F4-BB2B-EFD82612C3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9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stockphotos.biz/stockphoto/1068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Rabbit-Wreath-Unicorn-Cute-Grass-Hare-4072862" TargetMode="External"/><Relationship Id="rId3" Type="http://schemas.openxmlformats.org/officeDocument/2006/relationships/hyperlink" Target="https://pxhere.com/en/photo/897444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rder.uprintinvitations.com/Invitations-Girls/Age-9-with-CLIPART-Birthday-Invitation-ALL-COLORS.ht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ngimg.com/download/87035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23868" TargetMode="External"/><Relationship Id="rId11" Type="http://schemas.openxmlformats.org/officeDocument/2006/relationships/hyperlink" Target="http://order.uprintinvitations.com/Invitations-Girls/Age-9-with-CLIPART-Birthday-Invitation-ALL-COLORS.htm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hyperlink" Target="http://www.freestockphotos.biz/stockphoto/1068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enealogybyginger.blogspot.com/2011/06/fgs-conference-free-kids-camp.html" TargetMode="External"/><Relationship Id="rId13" Type="http://schemas.openxmlformats.org/officeDocument/2006/relationships/hyperlink" Target="https://creativecommons.org/licenses/by-nc/4.0/" TargetMode="External"/><Relationship Id="rId18" Type="http://schemas.openxmlformats.org/officeDocument/2006/relationships/hyperlink" Target="http://pngimg.com/download/92519" TargetMode="External"/><Relationship Id="rId3" Type="http://schemas.openxmlformats.org/officeDocument/2006/relationships/hyperlink" Target="https://www.sketchport.com/album/4530464085770240/brown-bear-brown-bear-what-do-you-see" TargetMode="External"/><Relationship Id="rId7" Type="http://schemas.openxmlformats.org/officeDocument/2006/relationships/hyperlink" Target="https://www.youtube.com/redirect?v=-NLlWBGMa-I&amp;event=video_description&amp;redir_token=tlunzHxqLNiqEiGD0j2k10dYUIV8MTU4ODU4MDkxMUAxNTg4NDk0NTEx&amp;q=https%3A%2F%2Frunescape.wiki%2Fw%2FJungle_tree" TargetMode="External"/><Relationship Id="rId12" Type="http://schemas.openxmlformats.org/officeDocument/2006/relationships/hyperlink" Target="https://en.wikipedia.org/wiki/Talk:Ghost/Archive_5" TargetMode="External"/><Relationship Id="rId17" Type="http://schemas.openxmlformats.org/officeDocument/2006/relationships/hyperlink" Target="https://www.youtube.com/redirect?v=-NLlWBGMa-I&amp;event=video_description&amp;redir_token=tlunzHxqLNiqEiGD0j2k10dYUIV8MTU4ODU4MDkxMUAxNTg4NDk0NTEx&amp;q=http%3A%2F%2Fwww.pngall.com%2Fhill-png" TargetMode="External"/><Relationship Id="rId2" Type="http://schemas.openxmlformats.org/officeDocument/2006/relationships/hyperlink" Target="https://creativecommons.org/licenses/by/3.0/" TargetMode="External"/><Relationship Id="rId16" Type="http://schemas.openxmlformats.org/officeDocument/2006/relationships/hyperlink" Target="http://www.pngall.com/hill-png" TargetMode="External"/><Relationship Id="rId20" Type="http://schemas.openxmlformats.org/officeDocument/2006/relationships/hyperlink" Target="https://www.youtube.com/redirect?v=-NLlWBGMa-I&amp;event=video_description&amp;redir_token=tlunzHxqLNiqEiGD0j2k10dYUIV8MTU4ODU4MDkxMUAxNTg4NDk0NTEx&amp;q=http%3A%2F%2Fpngimg.com%2Fdownload%2F870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nescape.wiki/w/Jungle_tree" TargetMode="External"/><Relationship Id="rId11" Type="http://schemas.openxmlformats.org/officeDocument/2006/relationships/hyperlink" Target="http://blob.wikidot.com/art" TargetMode="External"/><Relationship Id="rId5" Type="http://schemas.openxmlformats.org/officeDocument/2006/relationships/hyperlink" Target="https://creativecommons.org/licenses/by-nc-sa/3.0/" TargetMode="External"/><Relationship Id="rId15" Type="http://schemas.openxmlformats.org/officeDocument/2006/relationships/hyperlink" Target="https://www.youtube.com/redirect?v=-NLlWBGMa-I&amp;event=video_description&amp;redir_token=tlunzHxqLNiqEiGD0j2k10dYUIV8MTU4ODU4MDkxMUAxNTg4NDk0NTEx&amp;q=https%3A%2F%2Fpngimg.com%2Fdownload%2F37179" TargetMode="External"/><Relationship Id="rId10" Type="http://schemas.openxmlformats.org/officeDocument/2006/relationships/hyperlink" Target="https://creativecommons.org/licenses/by-sa/3.0/" TargetMode="External"/><Relationship Id="rId19" Type="http://schemas.openxmlformats.org/officeDocument/2006/relationships/hyperlink" Target="https://www.youtube.com/redirect?v=-NLlWBGMa-I&amp;event=video_description&amp;redir_token=tlunzHxqLNiqEiGD0j2k10dYUIV8MTU4ODU4MDkxMUAxNTg4NDk0NTEx&amp;q=http%3A%2F%2Fpngimg.com%2Fdownload%2F92519" TargetMode="External"/><Relationship Id="rId4" Type="http://schemas.openxmlformats.org/officeDocument/2006/relationships/hyperlink" Target="https://order.uprintinvitations.com/Invitations-Girls/Age-9-with-CLIPART-Birthday-Invitation-ALL-COLORS.htm" TargetMode="External"/><Relationship Id="rId9" Type="http://schemas.openxmlformats.org/officeDocument/2006/relationships/hyperlink" Target="https://www.youtube.com/redirect?v=-NLlWBGMa-I&amp;event=video_description&amp;redir_token=tlunzHxqLNiqEiGD0j2k10dYUIV8MTU4ODU4MDkxMUAxNTg4NDk0NTEx&amp;q=https%3A%2F%2Fgenealogybyginger.blogspot.com%2F2011%2F06%2Ffgs-conference-free-kids-camp.html" TargetMode="External"/><Relationship Id="rId14" Type="http://schemas.openxmlformats.org/officeDocument/2006/relationships/hyperlink" Target="https://pngimg.com/download/3717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06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pixabay.com/en/season-summer-tree-leaves-green-158447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23868" TargetMode="External"/><Relationship Id="rId3" Type="http://schemas.openxmlformats.org/officeDocument/2006/relationships/hyperlink" Target="https://commons.wikimedia.org/wiki/File:Castle_02.sv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freestockphotos.biz/stockphoto/10688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bunny-rabbit-white-stupid-stand-311201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nescape.wiki/w/Jungle_tre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s://pixabay.com/en/season-summer-tree-leaves-green-158447/" TargetMode="External"/><Relationship Id="rId9" Type="http://schemas.openxmlformats.org/officeDocument/2006/relationships/hyperlink" Target="https://pixabay.com/en/bird-blue-twitter-tweet-animal-149286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ngimg.com/download/37179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pngall.com/hill-png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xpixel.net/Bear-Pharmacist-Profession-Figure-2660867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estockphotos.biz/stockphoto/10688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pixabay.com/en/sunflower-smiley-face-emoji-180128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dibujapintaycoloreatuvida.blogspot.com/2013_01_01_archiv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hyperlink" Target="http://blob.wikidot.com/art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7B239C61-5C1F-4993-8B5A-8ECEE6BBCD30}"/>
              </a:ext>
            </a:extLst>
          </p:cNvPr>
          <p:cNvSpPr/>
          <p:nvPr/>
        </p:nvSpPr>
        <p:spPr>
          <a:xfrm>
            <a:off x="1026632" y="762000"/>
            <a:ext cx="7802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7200" b="1" dirty="0">
                <a:solidFill>
                  <a:srgbClr val="C00000"/>
                </a:solidFill>
              </a:rPr>
              <a:t>Značilnosti pravljic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986E0811-2087-4F12-97F6-A84571D03C96}"/>
              </a:ext>
            </a:extLst>
          </p:cNvPr>
          <p:cNvCxnSpPr>
            <a:cxnSpLocks/>
          </p:cNvCxnSpPr>
          <p:nvPr/>
        </p:nvCxnSpPr>
        <p:spPr>
          <a:xfrm>
            <a:off x="367723" y="6096000"/>
            <a:ext cx="118242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E8BE9D9-AC08-4A5D-B052-2BBF4BAC4931}"/>
              </a:ext>
            </a:extLst>
          </p:cNvPr>
          <p:cNvSpPr txBox="1"/>
          <p:nvPr/>
        </p:nvSpPr>
        <p:spPr>
          <a:xfrm>
            <a:off x="279618" y="6262307"/>
            <a:ext cx="5913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Razlago pripravila: Irena Mučibabić, OŠ Rodica</a:t>
            </a:r>
          </a:p>
        </p:txBody>
      </p:sp>
      <p:pic>
        <p:nvPicPr>
          <p:cNvPr id="1026" name="Picture 2" descr="peacefully reading">
            <a:extLst>
              <a:ext uri="{FF2B5EF4-FFF2-40B4-BE49-F238E27FC236}">
                <a16:creationId xmlns:a16="http://schemas.microsoft.com/office/drawing/2014/main" id="{BFCB6198-A8AC-4E69-93EF-516A920C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5" y="2263101"/>
            <a:ext cx="4088525" cy="40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43840A0-F73A-4285-98A7-A9BC141E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7723" y="4760107"/>
            <a:ext cx="1579933" cy="1419047"/>
          </a:xfrm>
          <a:prstGeom prst="rect">
            <a:avLst/>
          </a:prstGeom>
        </p:spPr>
      </p:pic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FE383A18-F4D3-4315-9B61-5F06387FBCAA}"/>
              </a:ext>
            </a:extLst>
          </p:cNvPr>
          <p:cNvSpPr/>
          <p:nvPr/>
        </p:nvSpPr>
        <p:spPr>
          <a:xfrm>
            <a:off x="1261242" y="2289667"/>
            <a:ext cx="4712838" cy="2432819"/>
          </a:xfrm>
          <a:prstGeom prst="wedgeEllipseCallout">
            <a:avLst>
              <a:gd name="adj1" fmla="val -39896"/>
              <a:gd name="adj2" fmla="val 55558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Nekoč, pred davnimi časi, je za devetimi gorami in devetimi vodami živela učiteljica …</a:t>
            </a:r>
            <a:br>
              <a:rPr lang="sl-SI" sz="2400" dirty="0">
                <a:solidFill>
                  <a:schemeClr val="tx1"/>
                </a:solidFill>
              </a:rPr>
            </a:br>
            <a:endParaRPr lang="sl-SI" sz="2400" dirty="0"/>
          </a:p>
        </p:txBody>
      </p:sp>
      <p:sp>
        <p:nvSpPr>
          <p:cNvPr id="10" name="Oblaček govora: elipsa 9">
            <a:extLst>
              <a:ext uri="{FF2B5EF4-FFF2-40B4-BE49-F238E27FC236}">
                <a16:creationId xmlns:a16="http://schemas.microsoft.com/office/drawing/2014/main" id="{18BF5065-C8D4-4B61-AA58-070B882EFFA1}"/>
              </a:ext>
            </a:extLst>
          </p:cNvPr>
          <p:cNvSpPr/>
          <p:nvPr/>
        </p:nvSpPr>
        <p:spPr>
          <a:xfrm>
            <a:off x="8918227" y="396240"/>
            <a:ext cx="2982451" cy="1501827"/>
          </a:xfrm>
          <a:prstGeom prst="wedgeEllipseCallout">
            <a:avLst>
              <a:gd name="adj1" fmla="val -13561"/>
              <a:gd name="adj2" fmla="val 81065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Bila je kraljična, ne učiteljica.</a:t>
            </a:r>
            <a:br>
              <a:rPr lang="sl-SI" sz="2400" dirty="0">
                <a:solidFill>
                  <a:schemeClr val="tx1"/>
                </a:solidFill>
              </a:rPr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96970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Slika, ki vsebuje besede bela, sedeče, moški, tla&#10;&#10;Opis je samodejno ustvarjen">
            <a:extLst>
              <a:ext uri="{FF2B5EF4-FFF2-40B4-BE49-F238E27FC236}">
                <a16:creationId xmlns:a16="http://schemas.microsoft.com/office/drawing/2014/main" id="{0D991F60-7368-4C69-9081-2DDCEEADA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6082"/>
          <a:stretch/>
        </p:blipFill>
        <p:spPr>
          <a:xfrm rot="5400000">
            <a:off x="5684919" y="350920"/>
            <a:ext cx="749519" cy="12264641"/>
          </a:xfrm>
          <a:prstGeom prst="rect">
            <a:avLst/>
          </a:prstGeom>
        </p:spPr>
      </p:pic>
      <p:sp>
        <p:nvSpPr>
          <p:cNvPr id="20" name="Elipsa 19">
            <a:extLst>
              <a:ext uri="{FF2B5EF4-FFF2-40B4-BE49-F238E27FC236}">
                <a16:creationId xmlns:a16="http://schemas.microsoft.com/office/drawing/2014/main" id="{17B27B52-7089-46FF-B9B9-F3FFAB2ECD66}"/>
              </a:ext>
            </a:extLst>
          </p:cNvPr>
          <p:cNvSpPr/>
          <p:nvPr/>
        </p:nvSpPr>
        <p:spPr>
          <a:xfrm>
            <a:off x="4419600" y="-1490747"/>
            <a:ext cx="7990052" cy="4475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069446" y="407726"/>
            <a:ext cx="66903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Med odmorom je učiteljica med hitenjem na stranišče na hodniku srečala veliko neobičajnih obiskovalcev. Med njimi tudi žabca z zlato krono. Prikupil se ji je s svojim humorjem in prijaznostjo.</a:t>
            </a:r>
          </a:p>
        </p:txBody>
      </p:sp>
      <p:pic>
        <p:nvPicPr>
          <p:cNvPr id="10" name="Picture 2" descr="Bitmoji Image">
            <a:extLst>
              <a:ext uri="{FF2B5EF4-FFF2-40B4-BE49-F238E27FC236}">
                <a16:creationId xmlns:a16="http://schemas.microsoft.com/office/drawing/2014/main" id="{172A1AC1-E047-4DC7-BD12-36C89BD1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623" y="1980143"/>
            <a:ext cx="4547897" cy="45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agram poteka: nadomestni process 11">
            <a:extLst>
              <a:ext uri="{FF2B5EF4-FFF2-40B4-BE49-F238E27FC236}">
                <a16:creationId xmlns:a16="http://schemas.microsoft.com/office/drawing/2014/main" id="{27D825C7-3A65-40A0-B6F8-1BC429A9BD2A}"/>
              </a:ext>
            </a:extLst>
          </p:cNvPr>
          <p:cNvSpPr/>
          <p:nvPr/>
        </p:nvSpPr>
        <p:spPr>
          <a:xfrm>
            <a:off x="771613" y="439690"/>
            <a:ext cx="2648607" cy="1521459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Nastopajo</a:t>
            </a:r>
            <a:r>
              <a:rPr lang="sl-SI" sz="2400" b="1" dirty="0">
                <a:solidFill>
                  <a:schemeClr val="tx1"/>
                </a:solidFill>
              </a:rPr>
              <a:t> izmišljene osebe</a:t>
            </a:r>
            <a:r>
              <a:rPr lang="sl-SI" sz="2400" dirty="0">
                <a:solidFill>
                  <a:schemeClr val="tx1"/>
                </a:solidFill>
              </a:rPr>
              <a:t>,</a:t>
            </a:r>
            <a:r>
              <a:rPr lang="sl-SI" sz="2400" b="1" dirty="0">
                <a:solidFill>
                  <a:schemeClr val="tx1"/>
                </a:solidFill>
              </a:rPr>
              <a:t> pravljična bitja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sl-SI" dirty="0"/>
              <a:t>.</a:t>
            </a:r>
          </a:p>
        </p:txBody>
      </p:sp>
      <p:pic>
        <p:nvPicPr>
          <p:cNvPr id="11" name="Slika 10" descr="Slika, ki vsebuje besede risba&#10;&#10;Opis je samodejno ustvarjen">
            <a:extLst>
              <a:ext uri="{FF2B5EF4-FFF2-40B4-BE49-F238E27FC236}">
                <a16:creationId xmlns:a16="http://schemas.microsoft.com/office/drawing/2014/main" id="{952949CF-03FE-4ABF-8A08-805B506C9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03856" y="3891629"/>
            <a:ext cx="2720953" cy="2506790"/>
          </a:xfrm>
          <a:prstGeom prst="rect">
            <a:avLst/>
          </a:prstGeom>
        </p:spPr>
      </p:pic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B6B9B98D-009D-4327-823A-80E59A680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342625" y="3288053"/>
            <a:ext cx="2843069" cy="311036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9DDACF9-7B3C-426A-8A22-9478ABA8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2"/>
          <a:stretch/>
        </p:blipFill>
        <p:spPr bwMode="auto">
          <a:xfrm flipH="1">
            <a:off x="8256122" y="2891514"/>
            <a:ext cx="3139413" cy="355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3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predmet, svetlo&#10;&#10;Opis je samodejno ustvarjen">
            <a:extLst>
              <a:ext uri="{FF2B5EF4-FFF2-40B4-BE49-F238E27FC236}">
                <a16:creationId xmlns:a16="http://schemas.microsoft.com/office/drawing/2014/main" id="{11B878F2-7667-4B04-9B9F-9C75AC57E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285" b="25790"/>
          <a:stretch/>
        </p:blipFill>
        <p:spPr>
          <a:xfrm>
            <a:off x="-1539240" y="-178911"/>
            <a:ext cx="9049600" cy="7056120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0EB4F0A6-7981-401E-980B-943A405BE384}"/>
              </a:ext>
            </a:extLst>
          </p:cNvPr>
          <p:cNvSpPr/>
          <p:nvPr/>
        </p:nvSpPr>
        <p:spPr>
          <a:xfrm>
            <a:off x="5212079" y="-1155239"/>
            <a:ext cx="7606353" cy="4053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945416" y="482725"/>
            <a:ext cx="5896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Kmalu sta se poročila. </a:t>
            </a:r>
            <a:br>
              <a:rPr lang="sl-SI" sz="2600" dirty="0"/>
            </a:br>
            <a:r>
              <a:rPr lang="sl-SI" sz="2600" dirty="0"/>
              <a:t>Ko ga je poljubila, se je spremenil v prekrasnega mladeniča in živela sta srečno do konca svojih dni.</a:t>
            </a:r>
          </a:p>
        </p:txBody>
      </p:sp>
      <p:pic>
        <p:nvPicPr>
          <p:cNvPr id="4100" name="Picture 4" descr="Bitmoji Image">
            <a:extLst>
              <a:ext uri="{FF2B5EF4-FFF2-40B4-BE49-F238E27FC236}">
                <a16:creationId xmlns:a16="http://schemas.microsoft.com/office/drawing/2014/main" id="{E8CE2478-3C1B-4DA4-BADE-03B8D2DE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7" y="313451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 descr="Slika, ki vsebuje besede rastlina&#10;&#10;Opis je samodejno ustvarjen">
            <a:extLst>
              <a:ext uri="{FF2B5EF4-FFF2-40B4-BE49-F238E27FC236}">
                <a16:creationId xmlns:a16="http://schemas.microsoft.com/office/drawing/2014/main" id="{EC9B9B86-5891-42F5-9E55-AF71052CA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67700" y="3019366"/>
            <a:ext cx="870343" cy="659566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988732F-1DF0-4230-AC1E-255E933DF0D4}"/>
              </a:ext>
            </a:extLst>
          </p:cNvPr>
          <p:cNvSpPr txBox="1"/>
          <p:nvPr/>
        </p:nvSpPr>
        <p:spPr>
          <a:xfrm>
            <a:off x="-10094524" y="7775411"/>
            <a:ext cx="904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>
                <a:hlinkClick r:id="rId6" tooltip="http://pngimg.com/download/23868"/>
              </a:rPr>
              <a:t>Ta fotografija</a:t>
            </a:r>
            <a:r>
              <a:rPr lang="sl-SI" sz="900"/>
              <a:t> avtorja Neznan avtor je licencirana pod imenom </a:t>
            </a:r>
            <a:r>
              <a:rPr lang="sl-SI" sz="900">
                <a:hlinkClick r:id="rId7" tooltip="https://creativecommons.org/licenses/by-nc/3.0/"/>
              </a:rPr>
              <a:t>CC BY-NC</a:t>
            </a:r>
            <a:endParaRPr lang="sl-SI" sz="90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001F788-4BEE-41A7-BE33-E736C89BF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9410846" y="5438953"/>
            <a:ext cx="1507101" cy="1419047"/>
          </a:xfrm>
          <a:prstGeom prst="rect">
            <a:avLst/>
          </a:prstGeom>
        </p:spPr>
      </p:pic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CBD01149-C588-48AB-BD03-6D76D7D4BE3B}"/>
              </a:ext>
            </a:extLst>
          </p:cNvPr>
          <p:cNvSpPr/>
          <p:nvPr/>
        </p:nvSpPr>
        <p:spPr>
          <a:xfrm>
            <a:off x="7174102" y="3959778"/>
            <a:ext cx="2851445" cy="1346912"/>
          </a:xfrm>
          <a:prstGeom prst="wedgeEllipseCallout">
            <a:avLst>
              <a:gd name="adj1" fmla="val 42083"/>
              <a:gd name="adj2" fmla="val 66901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dirty="0">
                <a:solidFill>
                  <a:schemeClr val="tx1"/>
                </a:solidFill>
              </a:rPr>
              <a:t>Hm, kaj pa učiteljičin mož poreče na to?</a:t>
            </a:r>
            <a:endParaRPr lang="sl-SI" sz="2200" dirty="0"/>
          </a:p>
        </p:txBody>
      </p:sp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C7F49B0A-33C6-4461-B4B3-9F0F69ACD037}"/>
              </a:ext>
            </a:extLst>
          </p:cNvPr>
          <p:cNvSpPr/>
          <p:nvPr/>
        </p:nvSpPr>
        <p:spPr>
          <a:xfrm>
            <a:off x="5017900" y="7471644"/>
            <a:ext cx="3129887" cy="1346912"/>
          </a:xfrm>
          <a:prstGeom prst="wedgeEllipseCallout">
            <a:avLst>
              <a:gd name="adj1" fmla="val 42083"/>
              <a:gd name="adj2" fmla="val 66901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Nič, saj je samo pravljica. Kako je s pravljicami, pa veš.</a:t>
            </a:r>
            <a:endParaRPr lang="sl-SI" dirty="0"/>
          </a:p>
        </p:txBody>
      </p:sp>
      <p:sp>
        <p:nvSpPr>
          <p:cNvPr id="17" name="Diagram poteka: nadomestni process 16">
            <a:extLst>
              <a:ext uri="{FF2B5EF4-FFF2-40B4-BE49-F238E27FC236}">
                <a16:creationId xmlns:a16="http://schemas.microsoft.com/office/drawing/2014/main" id="{FF138583-536A-497C-8ECD-C3E7CC61AE1C}"/>
              </a:ext>
            </a:extLst>
          </p:cNvPr>
          <p:cNvSpPr/>
          <p:nvPr/>
        </p:nvSpPr>
        <p:spPr>
          <a:xfrm>
            <a:off x="364941" y="390583"/>
            <a:ext cx="2540481" cy="96181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Konec</a:t>
            </a:r>
            <a:r>
              <a:rPr lang="sl-SI" sz="2400" dirty="0">
                <a:solidFill>
                  <a:schemeClr val="tx1"/>
                </a:solidFill>
              </a:rPr>
              <a:t> je </a:t>
            </a:r>
            <a:r>
              <a:rPr lang="sl-SI" sz="2400" b="1" dirty="0">
                <a:solidFill>
                  <a:schemeClr val="tx1"/>
                </a:solidFill>
              </a:rPr>
              <a:t>srečen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pic>
        <p:nvPicPr>
          <p:cNvPr id="13" name="Slika 12" descr="Slika, ki vsebuje besede risba&#10;&#10;Opis je samodejno ustvarjen">
            <a:extLst>
              <a:ext uri="{FF2B5EF4-FFF2-40B4-BE49-F238E27FC236}">
                <a16:creationId xmlns:a16="http://schemas.microsoft.com/office/drawing/2014/main" id="{784F0746-DF7E-4384-878F-F26CDCB3ED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552663" y="4394547"/>
            <a:ext cx="2720953" cy="25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61A7B5EB-A71F-4A90-AD20-8248D9FB1361}"/>
              </a:ext>
            </a:extLst>
          </p:cNvPr>
          <p:cNvSpPr/>
          <p:nvPr/>
        </p:nvSpPr>
        <p:spPr>
          <a:xfrm>
            <a:off x="301214" y="474345"/>
            <a:ext cx="117043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Predstavljene so glavne značilnosti pravljic. Razlaga je pripravljena za učence 2. razreda v času šolanja na daljavo. Verjetno bo prišla prav tudi starejšim. </a:t>
            </a:r>
          </a:p>
          <a:p>
            <a:endParaRPr lang="sl-SI" sz="1400" dirty="0"/>
          </a:p>
          <a:p>
            <a:r>
              <a:rPr lang="sl-SI" sz="1400" dirty="0"/>
              <a:t>Zgodbo v razlagi sem si izmislila sama. </a:t>
            </a:r>
          </a:p>
          <a:p>
            <a:r>
              <a:rPr lang="sl-SI" sz="1400" dirty="0"/>
              <a:t>Podobe učiteljice so iz aplikacije </a:t>
            </a:r>
            <a:r>
              <a:rPr lang="sl-SI" sz="1400" dirty="0" err="1"/>
              <a:t>Bitmoji</a:t>
            </a:r>
            <a:r>
              <a:rPr lang="sl-SI" sz="1400" dirty="0"/>
              <a:t>. </a:t>
            </a:r>
          </a:p>
          <a:p>
            <a:r>
              <a:rPr lang="sl-SI" sz="1400" dirty="0"/>
              <a:t>V predstavitvi so uporabljene tudi sličice (slikovni izrezki) s </a:t>
            </a:r>
            <a:r>
              <a:rPr lang="sl-SI" sz="1400" dirty="0" err="1"/>
              <a:t>Creative</a:t>
            </a:r>
            <a:r>
              <a:rPr lang="sl-SI" sz="1400" dirty="0"/>
              <a:t> </a:t>
            </a:r>
            <a:r>
              <a:rPr lang="sl-SI" sz="1400" dirty="0" err="1"/>
              <a:t>Commons</a:t>
            </a:r>
            <a:r>
              <a:rPr lang="sl-SI" sz="1400" dirty="0"/>
              <a:t> licenco. </a:t>
            </a:r>
            <a:br>
              <a:rPr lang="sl-SI" sz="1600" dirty="0"/>
            </a:br>
            <a:endParaRPr lang="sl-SI" sz="1600" dirty="0"/>
          </a:p>
          <a:p>
            <a:r>
              <a:rPr lang="sl-SI" sz="1400" dirty="0"/>
              <a:t>Ponekod avtorji želijo biti omenjeni, a jih nisem našla na spletni strani, kamor me je pripeljal link s sličice ob nalaganju le-te.  Zato za te sličice dodajam linke.</a:t>
            </a:r>
            <a:br>
              <a:rPr lang="sl-SI" sz="1400" dirty="0"/>
            </a:br>
            <a:r>
              <a:rPr lang="sl-SI" sz="1400" dirty="0"/>
              <a:t>Za vsako sličico s tako licenco pa program PowerPoint ob nalaganju sporoči: </a:t>
            </a:r>
            <a:r>
              <a:rPr lang="sl-SI" sz="1400" u="sng" dirty="0"/>
              <a:t>Ta fotografija </a:t>
            </a:r>
            <a:r>
              <a:rPr lang="sl-SI" sz="1400" dirty="0"/>
              <a:t>avtorja Neznan avtor je licencirana pod imenom (ime licence).</a:t>
            </a:r>
          </a:p>
          <a:p>
            <a:endParaRPr lang="sl-SI" sz="1400" dirty="0"/>
          </a:p>
          <a:p>
            <a:r>
              <a:rPr lang="sl-SI" sz="1400" dirty="0"/>
              <a:t>Sličice z licenco </a:t>
            </a:r>
            <a:r>
              <a:rPr lang="sl-SI" sz="1400" dirty="0">
                <a:hlinkClick r:id="rId2" tooltip="https://creativecommons.org/licenses/by/3.0/"/>
              </a:rPr>
              <a:t>CC BY </a:t>
            </a:r>
            <a:r>
              <a:rPr lang="sl-SI" sz="1400" dirty="0"/>
              <a:t>3.0: </a:t>
            </a:r>
            <a:br>
              <a:rPr lang="sl-SI" sz="1400" dirty="0"/>
            </a:br>
            <a:r>
              <a:rPr lang="sl-SI" sz="1400" dirty="0"/>
              <a:t>- rdeča ptica, avtor: </a:t>
            </a:r>
            <a:r>
              <a:rPr lang="sl-SI" sz="1400" dirty="0" err="1"/>
              <a:t>Shelly</a:t>
            </a:r>
            <a:r>
              <a:rPr lang="sl-SI" sz="1400" dirty="0"/>
              <a:t> ʕ•ᴥ•ʔ . Part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the</a:t>
            </a:r>
            <a:r>
              <a:rPr lang="sl-SI" sz="1400" dirty="0"/>
              <a:t> album Brown </a:t>
            </a:r>
            <a:r>
              <a:rPr lang="sl-SI" sz="1400" dirty="0" err="1"/>
              <a:t>Bear</a:t>
            </a:r>
            <a:r>
              <a:rPr lang="sl-SI" sz="1400" dirty="0"/>
              <a:t> Brown </a:t>
            </a:r>
            <a:r>
              <a:rPr lang="sl-SI" sz="1400" dirty="0" err="1"/>
              <a:t>Bear</a:t>
            </a:r>
            <a:r>
              <a:rPr lang="sl-SI" sz="1400" dirty="0"/>
              <a:t> </a:t>
            </a:r>
            <a:r>
              <a:rPr lang="sl-SI" sz="1400" dirty="0" err="1"/>
              <a:t>What</a:t>
            </a:r>
            <a:r>
              <a:rPr lang="sl-SI" sz="1400" dirty="0"/>
              <a:t> Do </a:t>
            </a:r>
            <a:r>
              <a:rPr lang="sl-SI" sz="1400" dirty="0" err="1"/>
              <a:t>You</a:t>
            </a:r>
            <a:r>
              <a:rPr lang="sl-SI" sz="1400" dirty="0"/>
              <a:t> </a:t>
            </a:r>
            <a:r>
              <a:rPr lang="sl-SI" sz="1400" dirty="0" err="1"/>
              <a:t>See</a:t>
            </a:r>
            <a:r>
              <a:rPr lang="sl-SI" sz="1400" dirty="0"/>
              <a:t>? </a:t>
            </a:r>
            <a:r>
              <a:rPr lang="sl-SI" sz="1400" dirty="0">
                <a:hlinkClick r:id="rId3"/>
              </a:rPr>
              <a:t>https://www.sketchport.com/album/4530464085770240/brown-bear-brown-bear-what-do-you-see</a:t>
            </a:r>
            <a:endParaRPr lang="sl-SI" sz="1400" dirty="0"/>
          </a:p>
          <a:p>
            <a:r>
              <a:rPr lang="sl-SI" sz="1400" dirty="0">
                <a:latin typeface="Roboto"/>
              </a:rPr>
              <a:t>- žabec s krono: </a:t>
            </a:r>
            <a:r>
              <a:rPr lang="sl-SI" sz="1400" dirty="0">
                <a:hlinkClick r:id="rId4"/>
              </a:rPr>
              <a:t>https://order.uprintinvitations.com/Invitations-Girls/Age-9-with-CLIPART-Birthday-Invitation-ALL-COLORS.htm</a:t>
            </a:r>
            <a:endParaRPr lang="sl-SI" sz="1400" dirty="0"/>
          </a:p>
          <a:p>
            <a:br>
              <a:rPr lang="sl-SI" sz="1400" dirty="0"/>
            </a:br>
            <a:r>
              <a:rPr lang="sl-SI" sz="1400" dirty="0">
                <a:hlinkClick r:id="rId5" tooltip="https://creativecommons.org/licenses/by-nc-sa/3.0/"/>
              </a:rPr>
              <a:t>CC BY-SA-NC 3.0 </a:t>
            </a:r>
            <a:r>
              <a:rPr lang="sl-SI" sz="1400" dirty="0"/>
              <a:t>: </a:t>
            </a:r>
            <a:br>
              <a:rPr lang="sl-SI" sz="1400" dirty="0"/>
            </a:br>
            <a:r>
              <a:rPr lang="sl-SI" sz="1400" dirty="0"/>
              <a:t>- </a:t>
            </a:r>
            <a:r>
              <a:rPr lang="sl-SI" sz="1400" dirty="0" err="1"/>
              <a:t>jungle</a:t>
            </a:r>
            <a:r>
              <a:rPr lang="sl-SI" sz="1400" dirty="0"/>
              <a:t> </a:t>
            </a:r>
            <a:r>
              <a:rPr lang="sl-SI" sz="1400" dirty="0" err="1"/>
              <a:t>tree</a:t>
            </a:r>
            <a:r>
              <a:rPr lang="sl-SI" sz="1400" dirty="0"/>
              <a:t>: </a:t>
            </a:r>
            <a:r>
              <a:rPr lang="sl-SI" sz="1400" dirty="0">
                <a:hlinkClick r:id="rId6"/>
              </a:rPr>
              <a:t>https://runescape.wiki/w/Jungle_tree</a:t>
            </a:r>
            <a:endParaRPr lang="sl-SI" sz="1400" dirty="0">
              <a:hlinkClick r:id="rId7"/>
            </a:endParaRPr>
          </a:p>
          <a:p>
            <a:r>
              <a:rPr lang="sl-SI" sz="1400" dirty="0"/>
              <a:t>- otroci/</a:t>
            </a:r>
            <a:r>
              <a:rPr lang="sl-SI" sz="1400" dirty="0" err="1"/>
              <a:t>children</a:t>
            </a:r>
            <a:r>
              <a:rPr lang="sl-SI" sz="1400" dirty="0"/>
              <a:t>: </a:t>
            </a:r>
            <a:r>
              <a:rPr lang="sl-SI" sz="1400" dirty="0">
                <a:hlinkClick r:id="rId8"/>
              </a:rPr>
              <a:t>https://genealogybyginger.blogspot.com/2011/06/fgs-conference-free-kids-camp.html</a:t>
            </a:r>
            <a:endParaRPr lang="sl-SI" sz="1400" dirty="0">
              <a:hlinkClick r:id="rId9"/>
            </a:endParaRPr>
          </a:p>
          <a:p>
            <a:br>
              <a:rPr lang="sl-SI" sz="1400" dirty="0"/>
            </a:br>
            <a:r>
              <a:rPr lang="sl-SI" sz="1400" dirty="0">
                <a:hlinkClick r:id="rId10" tooltip="https://creativecommons.org/licenses/by-sa/3.0/"/>
              </a:rPr>
              <a:t>CC BY-SA </a:t>
            </a:r>
            <a:r>
              <a:rPr lang="sl-SI" sz="1400" dirty="0"/>
              <a:t>3.0:</a:t>
            </a:r>
            <a:br>
              <a:rPr lang="sl-SI" sz="1400" dirty="0"/>
            </a:br>
            <a:r>
              <a:rPr lang="sl-SI" sz="1400" dirty="0"/>
              <a:t> - kletka: </a:t>
            </a:r>
            <a:r>
              <a:rPr lang="sl-SI" sz="1400" dirty="0">
                <a:hlinkClick r:id="rId11"/>
              </a:rPr>
              <a:t>http://blob.wikidot.com/art</a:t>
            </a:r>
            <a:br>
              <a:rPr lang="sl-SI" sz="1400" dirty="0"/>
            </a:br>
            <a:r>
              <a:rPr lang="sl-SI" sz="1400" dirty="0">
                <a:latin typeface="Roboto"/>
              </a:rPr>
              <a:t>- čarovnica/</a:t>
            </a:r>
            <a:r>
              <a:rPr lang="sl-SI" sz="1400" dirty="0" err="1">
                <a:latin typeface="Roboto"/>
              </a:rPr>
              <a:t>witch</a:t>
            </a:r>
            <a:r>
              <a:rPr lang="sl-SI" sz="1400" dirty="0">
                <a:latin typeface="Roboto"/>
              </a:rPr>
              <a:t>: </a:t>
            </a:r>
            <a:r>
              <a:rPr lang="sl-SI" sz="1400" dirty="0">
                <a:hlinkClick r:id="rId12"/>
              </a:rPr>
              <a:t>https://en.wikipedia.org/wiki/Talk:Ghost/Archive_5</a:t>
            </a:r>
            <a:endParaRPr lang="sl-SI" sz="1400" dirty="0"/>
          </a:p>
          <a:p>
            <a:endParaRPr lang="sl-SI" sz="1400" dirty="0"/>
          </a:p>
          <a:p>
            <a:r>
              <a:rPr lang="sl-SI" dirty="0"/>
              <a:t> </a:t>
            </a:r>
            <a:r>
              <a:rPr lang="sl-SI" sz="1400" u="sng" dirty="0" err="1">
                <a:hlinkClick r:id="rId13"/>
              </a:rPr>
              <a:t>Creative</a:t>
            </a:r>
            <a:r>
              <a:rPr lang="sl-SI" sz="1400" u="sng" dirty="0">
                <a:hlinkClick r:id="rId13"/>
              </a:rPr>
              <a:t> </a:t>
            </a:r>
            <a:r>
              <a:rPr lang="sl-SI" sz="1400" u="sng" dirty="0" err="1">
                <a:hlinkClick r:id="rId13"/>
              </a:rPr>
              <a:t>Commons</a:t>
            </a:r>
            <a:r>
              <a:rPr lang="sl-SI" sz="1400" u="sng" dirty="0">
                <a:hlinkClick r:id="rId13"/>
              </a:rPr>
              <a:t> 4.0 BY-NC</a:t>
            </a:r>
            <a:r>
              <a:rPr lang="sl-SI" sz="1400" dirty="0"/>
              <a:t>: </a:t>
            </a:r>
            <a:br>
              <a:rPr lang="sl-SI" sz="1400" dirty="0"/>
            </a:br>
            <a:r>
              <a:rPr lang="sl-SI" sz="1400" dirty="0"/>
              <a:t>- morje/</a:t>
            </a:r>
            <a:r>
              <a:rPr lang="sl-SI" sz="1400" dirty="0" err="1"/>
              <a:t>sea</a:t>
            </a:r>
            <a:r>
              <a:rPr lang="sl-SI" sz="1400" dirty="0"/>
              <a:t>: </a:t>
            </a:r>
            <a:r>
              <a:rPr lang="sl-SI" sz="1400" dirty="0">
                <a:hlinkClick r:id="rId14"/>
              </a:rPr>
              <a:t>https://pngimg.com/download/37179</a:t>
            </a:r>
            <a:endParaRPr lang="sl-SI" sz="1400" dirty="0">
              <a:hlinkClick r:id="rId15"/>
            </a:endParaRPr>
          </a:p>
          <a:p>
            <a:r>
              <a:rPr lang="sl-SI" sz="1400" dirty="0"/>
              <a:t>- hrib/</a:t>
            </a:r>
            <a:r>
              <a:rPr lang="sl-SI" sz="1400" dirty="0" err="1"/>
              <a:t>hill</a:t>
            </a:r>
            <a:r>
              <a:rPr lang="sl-SI" sz="1400" dirty="0"/>
              <a:t>, avtor </a:t>
            </a:r>
            <a:r>
              <a:rPr lang="sl-SI" sz="1400" dirty="0" err="1"/>
              <a:t>Rojal</a:t>
            </a:r>
            <a:r>
              <a:rPr lang="sl-SI" sz="1400" dirty="0"/>
              <a:t>, </a:t>
            </a:r>
            <a:r>
              <a:rPr lang="sl-SI" sz="1400" dirty="0">
                <a:hlinkClick r:id="rId16"/>
              </a:rPr>
              <a:t>http://www.pngall.com/hill-png</a:t>
            </a:r>
            <a:endParaRPr lang="sl-SI" sz="1400" dirty="0">
              <a:hlinkClick r:id="rId17"/>
            </a:endParaRPr>
          </a:p>
          <a:p>
            <a:r>
              <a:rPr lang="sl-SI" sz="1400" dirty="0"/>
              <a:t>- </a:t>
            </a:r>
            <a:r>
              <a:rPr lang="sl-SI" sz="1400" dirty="0" err="1"/>
              <a:t>koronavirus</a:t>
            </a:r>
            <a:r>
              <a:rPr lang="sl-SI" sz="1400" dirty="0"/>
              <a:t>: </a:t>
            </a:r>
            <a:r>
              <a:rPr lang="sl-SI" sz="1400" dirty="0">
                <a:hlinkClick r:id="rId18"/>
              </a:rPr>
              <a:t>http://pngimg.com/download/92519</a:t>
            </a:r>
            <a:endParaRPr lang="sl-SI" sz="1400" dirty="0">
              <a:hlinkClick r:id="rId19"/>
            </a:endParaRPr>
          </a:p>
          <a:p>
            <a:r>
              <a:rPr lang="sl-SI" sz="1400" dirty="0"/>
              <a:t>- konfeti: </a:t>
            </a:r>
            <a:r>
              <a:rPr lang="sl-SI" sz="1400" dirty="0">
                <a:solidFill>
                  <a:srgbClr val="065FD4"/>
                </a:solidFill>
                <a:latin typeface="Roboto"/>
                <a:hlinkClick r:id="rId20"/>
              </a:rPr>
              <a:t>http://pngimg.com/download/87035  </a:t>
            </a:r>
            <a:r>
              <a:rPr lang="sl-SI" sz="1400" dirty="0">
                <a:solidFill>
                  <a:srgbClr val="065FD4"/>
                </a:solidFill>
                <a:latin typeface="Roboto"/>
              </a:rPr>
              <a:t>  </a:t>
            </a:r>
            <a:br>
              <a:rPr lang="sl-SI" dirty="0">
                <a:solidFill>
                  <a:srgbClr val="065FD4"/>
                </a:solidFill>
                <a:latin typeface="Roboto"/>
                <a:hlinkClick r:id="rId20"/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963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 poteka: nadomestni process 3">
            <a:extLst>
              <a:ext uri="{FF2B5EF4-FFF2-40B4-BE49-F238E27FC236}">
                <a16:creationId xmlns:a16="http://schemas.microsoft.com/office/drawing/2014/main" id="{C46DBAA5-C324-4BDE-B5A2-E408DC98D12F}"/>
              </a:ext>
            </a:extLst>
          </p:cNvPr>
          <p:cNvSpPr/>
          <p:nvPr/>
        </p:nvSpPr>
        <p:spPr>
          <a:xfrm>
            <a:off x="372377" y="3429000"/>
            <a:ext cx="2612991" cy="1370352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Dobre osebe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so </a:t>
            </a:r>
            <a:r>
              <a:rPr lang="sl-SI" sz="2400" b="1" dirty="0">
                <a:solidFill>
                  <a:schemeClr val="tx1"/>
                </a:solidFill>
              </a:rPr>
              <a:t>nagrajene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Slabe </a:t>
            </a:r>
            <a:r>
              <a:rPr lang="sl-SI" sz="2400" b="1" dirty="0">
                <a:solidFill>
                  <a:schemeClr val="tx1"/>
                </a:solidFill>
              </a:rPr>
              <a:t>kaznovane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5" name="Diagram poteka: nadomestni process 4">
            <a:extLst>
              <a:ext uri="{FF2B5EF4-FFF2-40B4-BE49-F238E27FC236}">
                <a16:creationId xmlns:a16="http://schemas.microsoft.com/office/drawing/2014/main" id="{14BCD9D5-9C64-4794-AA51-06A789DD7667}"/>
              </a:ext>
            </a:extLst>
          </p:cNvPr>
          <p:cNvSpPr/>
          <p:nvPr/>
        </p:nvSpPr>
        <p:spPr>
          <a:xfrm>
            <a:off x="3574047" y="2140531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Pojavljajo se </a:t>
            </a:r>
            <a:r>
              <a:rPr lang="sl-SI" sz="2400" b="1" dirty="0">
                <a:solidFill>
                  <a:schemeClr val="tx1"/>
                </a:solidFill>
              </a:rPr>
              <a:t>čudežni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predmeti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6" name="Diagram poteka: nadomestni process 5">
            <a:extLst>
              <a:ext uri="{FF2B5EF4-FFF2-40B4-BE49-F238E27FC236}">
                <a16:creationId xmlns:a16="http://schemas.microsoft.com/office/drawing/2014/main" id="{2E240DE9-2CD9-4CC1-B5EE-431F8321ECE5}"/>
              </a:ext>
            </a:extLst>
          </p:cNvPr>
          <p:cNvSpPr/>
          <p:nvPr/>
        </p:nvSpPr>
        <p:spPr>
          <a:xfrm>
            <a:off x="424722" y="486821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Kraj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čas</a:t>
            </a:r>
            <a:r>
              <a:rPr lang="sl-SI" sz="2400" dirty="0">
                <a:solidFill>
                  <a:schemeClr val="tx1"/>
                </a:solidFill>
              </a:rPr>
              <a:t> dogajanja </a:t>
            </a:r>
            <a:r>
              <a:rPr lang="sl-SI" sz="2400" b="1" dirty="0">
                <a:solidFill>
                  <a:schemeClr val="tx1"/>
                </a:solidFill>
              </a:rPr>
              <a:t>nista določena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7" name="Diagram poteka: nadomestni process 6">
            <a:extLst>
              <a:ext uri="{FF2B5EF4-FFF2-40B4-BE49-F238E27FC236}">
                <a16:creationId xmlns:a16="http://schemas.microsoft.com/office/drawing/2014/main" id="{31F4287F-746C-4E4F-ABE6-2E5DBA604409}"/>
              </a:ext>
            </a:extLst>
          </p:cNvPr>
          <p:cNvSpPr/>
          <p:nvPr/>
        </p:nvSpPr>
        <p:spPr>
          <a:xfrm>
            <a:off x="6398420" y="600731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Omenjena so </a:t>
            </a:r>
            <a:r>
              <a:rPr lang="sl-SI" sz="2400" b="1" dirty="0">
                <a:solidFill>
                  <a:schemeClr val="tx1"/>
                </a:solidFill>
              </a:rPr>
              <a:t>pravljična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števila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8" name="Diagram poteka: nadomestni process 7">
            <a:extLst>
              <a:ext uri="{FF2B5EF4-FFF2-40B4-BE49-F238E27FC236}">
                <a16:creationId xmlns:a16="http://schemas.microsoft.com/office/drawing/2014/main" id="{E1DAAA9D-DDC5-4982-A105-A45AAB054032}"/>
              </a:ext>
            </a:extLst>
          </p:cNvPr>
          <p:cNvSpPr/>
          <p:nvPr/>
        </p:nvSpPr>
        <p:spPr>
          <a:xfrm>
            <a:off x="6653202" y="2221928"/>
            <a:ext cx="2540481" cy="96181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Konec</a:t>
            </a:r>
            <a:r>
              <a:rPr lang="sl-SI" sz="2400" dirty="0">
                <a:solidFill>
                  <a:schemeClr val="tx1"/>
                </a:solidFill>
              </a:rPr>
              <a:t> je </a:t>
            </a:r>
            <a:r>
              <a:rPr lang="sl-SI" sz="2400" b="1" dirty="0">
                <a:solidFill>
                  <a:schemeClr val="tx1"/>
                </a:solidFill>
              </a:rPr>
              <a:t>srečen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9" name="Diagram poteka: nadomestni process 8">
            <a:extLst>
              <a:ext uri="{FF2B5EF4-FFF2-40B4-BE49-F238E27FC236}">
                <a16:creationId xmlns:a16="http://schemas.microsoft.com/office/drawing/2014/main" id="{FB48FFAB-9758-440B-9068-5CFB5821FD4F}"/>
              </a:ext>
            </a:extLst>
          </p:cNvPr>
          <p:cNvSpPr/>
          <p:nvPr/>
        </p:nvSpPr>
        <p:spPr>
          <a:xfrm>
            <a:off x="3326407" y="3782847"/>
            <a:ext cx="2432353" cy="91957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Vse</a:t>
            </a:r>
            <a:r>
              <a:rPr lang="sl-SI" sz="2400" dirty="0">
                <a:solidFill>
                  <a:schemeClr val="tx1"/>
                </a:solidFill>
              </a:rPr>
              <a:t> je </a:t>
            </a:r>
            <a:r>
              <a:rPr lang="sl-SI" sz="2400" b="1" dirty="0">
                <a:solidFill>
                  <a:schemeClr val="tx1"/>
                </a:solidFill>
              </a:rPr>
              <a:t>mogoče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sl-SI" dirty="0"/>
              <a:t>.</a:t>
            </a:r>
          </a:p>
        </p:txBody>
      </p:sp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EA6075CD-7A99-4C23-BF93-2A6A80C8AE86}"/>
              </a:ext>
            </a:extLst>
          </p:cNvPr>
          <p:cNvSpPr/>
          <p:nvPr/>
        </p:nvSpPr>
        <p:spPr>
          <a:xfrm>
            <a:off x="591699" y="2009514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Dogodki</a:t>
            </a:r>
            <a:r>
              <a:rPr lang="sl-SI" sz="2400" dirty="0">
                <a:solidFill>
                  <a:schemeClr val="tx1"/>
                </a:solidFill>
              </a:rPr>
              <a:t> se </a:t>
            </a:r>
            <a:r>
              <a:rPr lang="sl-SI" sz="2400" b="1" dirty="0">
                <a:solidFill>
                  <a:schemeClr val="tx1"/>
                </a:solidFill>
              </a:rPr>
              <a:t>ponavljajo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11" name="Diagram poteka: nadomestni process 10">
            <a:extLst>
              <a:ext uri="{FF2B5EF4-FFF2-40B4-BE49-F238E27FC236}">
                <a16:creationId xmlns:a16="http://schemas.microsoft.com/office/drawing/2014/main" id="{A1C1E280-0D3C-4D4F-9CC7-FF29758372F4}"/>
              </a:ext>
            </a:extLst>
          </p:cNvPr>
          <p:cNvSpPr/>
          <p:nvPr/>
        </p:nvSpPr>
        <p:spPr>
          <a:xfrm>
            <a:off x="5345667" y="5364081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Živali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predmeti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govorijo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18" name="Diagram poteka: nadomestni process 17">
            <a:extLst>
              <a:ext uri="{FF2B5EF4-FFF2-40B4-BE49-F238E27FC236}">
                <a16:creationId xmlns:a16="http://schemas.microsoft.com/office/drawing/2014/main" id="{2D9140E2-7A8C-41E4-84CB-04D6AE394CBC}"/>
              </a:ext>
            </a:extLst>
          </p:cNvPr>
          <p:cNvSpPr/>
          <p:nvPr/>
        </p:nvSpPr>
        <p:spPr>
          <a:xfrm>
            <a:off x="372377" y="5248177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Nastopajo </a:t>
            </a:r>
            <a:r>
              <a:rPr lang="sl-SI" sz="2400" b="1" dirty="0">
                <a:solidFill>
                  <a:schemeClr val="tx1"/>
                </a:solidFill>
              </a:rPr>
              <a:t>dobre </a:t>
            </a:r>
            <a:r>
              <a:rPr lang="sl-SI" sz="2400" dirty="0">
                <a:solidFill>
                  <a:schemeClr val="tx1"/>
                </a:solidFill>
              </a:rPr>
              <a:t>in</a:t>
            </a:r>
            <a:r>
              <a:rPr lang="sl-SI" sz="2400" b="1" dirty="0">
                <a:solidFill>
                  <a:schemeClr val="tx1"/>
                </a:solidFill>
              </a:rPr>
              <a:t> slabe osebe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sp>
        <p:nvSpPr>
          <p:cNvPr id="14" name="Diagram poteka: nadomestni process 13">
            <a:extLst>
              <a:ext uri="{FF2B5EF4-FFF2-40B4-BE49-F238E27FC236}">
                <a16:creationId xmlns:a16="http://schemas.microsoft.com/office/drawing/2014/main" id="{329AAF6A-D268-4D5C-A455-E8E6DF00BDD9}"/>
              </a:ext>
            </a:extLst>
          </p:cNvPr>
          <p:cNvSpPr/>
          <p:nvPr/>
        </p:nvSpPr>
        <p:spPr>
          <a:xfrm>
            <a:off x="6012111" y="3581428"/>
            <a:ext cx="2612991" cy="132241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Nastopajo</a:t>
            </a:r>
            <a:r>
              <a:rPr lang="sl-SI" sz="2400" b="1" dirty="0">
                <a:solidFill>
                  <a:schemeClr val="tx1"/>
                </a:solidFill>
              </a:rPr>
              <a:t> izmišljene osebe</a:t>
            </a:r>
            <a:r>
              <a:rPr lang="sl-SI" sz="2400" dirty="0">
                <a:solidFill>
                  <a:schemeClr val="tx1"/>
                </a:solidFill>
              </a:rPr>
              <a:t>,</a:t>
            </a:r>
            <a:r>
              <a:rPr lang="sl-SI" sz="2400" b="1" dirty="0">
                <a:solidFill>
                  <a:schemeClr val="tx1"/>
                </a:solidFill>
              </a:rPr>
              <a:t> pravljična bitja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sl-SI" dirty="0"/>
              <a:t>.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4B7FD35E-0FF1-42AD-8561-322F6F4F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0621" y="5393228"/>
            <a:ext cx="1579933" cy="1419047"/>
          </a:xfrm>
          <a:prstGeom prst="rect">
            <a:avLst/>
          </a:prstGeom>
        </p:spPr>
      </p:pic>
      <p:pic>
        <p:nvPicPr>
          <p:cNvPr id="3" name="Slika 2" descr="Slika, ki vsebuje besede drevo&#10;&#10;Opis je samodejno ustvarjen">
            <a:extLst>
              <a:ext uri="{FF2B5EF4-FFF2-40B4-BE49-F238E27FC236}">
                <a16:creationId xmlns:a16="http://schemas.microsoft.com/office/drawing/2014/main" id="{D1932ADE-A24A-45D8-9CE5-13089CAAF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1" r="65217"/>
          <a:stretch/>
        </p:blipFill>
        <p:spPr>
          <a:xfrm>
            <a:off x="9421115" y="-1289537"/>
            <a:ext cx="2770885" cy="8147538"/>
          </a:xfrm>
          <a:prstGeom prst="rect">
            <a:avLst/>
          </a:prstGeom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042A673C-6C6F-4023-9B52-A2B5CEBF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iagram poteka: nadomestni process 22">
            <a:extLst>
              <a:ext uri="{FF2B5EF4-FFF2-40B4-BE49-F238E27FC236}">
                <a16:creationId xmlns:a16="http://schemas.microsoft.com/office/drawing/2014/main" id="{E5ED1513-92C4-4C85-852A-120A82E5FCA4}"/>
              </a:ext>
            </a:extLst>
          </p:cNvPr>
          <p:cNvSpPr/>
          <p:nvPr/>
        </p:nvSpPr>
        <p:spPr>
          <a:xfrm>
            <a:off x="3819320" y="369312"/>
            <a:ext cx="1974261" cy="1242116"/>
          </a:xfrm>
          <a:prstGeom prst="flowChartAlternateProcess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Značilnosti pravljic</a:t>
            </a:r>
            <a:endParaRPr lang="sl-S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igrača, soba&#10;&#10;Opis je samodejno ustvarjen">
            <a:extLst>
              <a:ext uri="{FF2B5EF4-FFF2-40B4-BE49-F238E27FC236}">
                <a16:creationId xmlns:a16="http://schemas.microsoft.com/office/drawing/2014/main" id="{4A35E4A7-A42F-41CE-B2D3-1EC59BEB1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5316123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00B758-AE0B-4D71-91FC-83D7F5C0D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70165" y="5438953"/>
            <a:ext cx="1579933" cy="1419047"/>
          </a:xfrm>
          <a:prstGeom prst="rect">
            <a:avLst/>
          </a:prstGeom>
        </p:spPr>
      </p:pic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83BE6DF1-8B89-4301-8D85-9941AC8E2209}"/>
              </a:ext>
            </a:extLst>
          </p:cNvPr>
          <p:cNvSpPr/>
          <p:nvPr/>
        </p:nvSpPr>
        <p:spPr>
          <a:xfrm>
            <a:off x="5579555" y="3157146"/>
            <a:ext cx="3953466" cy="1793525"/>
          </a:xfrm>
          <a:prstGeom prst="wedgeEllipseCallout">
            <a:avLst>
              <a:gd name="adj1" fmla="val -14219"/>
              <a:gd name="adj2" fmla="val 813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Če verjamete. </a:t>
            </a: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dirty="0">
                <a:solidFill>
                  <a:schemeClr val="tx1"/>
                </a:solidFill>
              </a:rPr>
              <a:t>V resnici je bila učiteljica, ki si je domišljala, da je kraljična.</a:t>
            </a:r>
            <a:r>
              <a:rPr lang="sl-SI" sz="2000" dirty="0"/>
              <a:t>…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A7275F76-2253-4EB3-B4D6-D6282965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795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 descr="Slika, ki vsebuje besede rastlina&#10;&#10;Opis je samodejno ustvarjen">
            <a:extLst>
              <a:ext uri="{FF2B5EF4-FFF2-40B4-BE49-F238E27FC236}">
                <a16:creationId xmlns:a16="http://schemas.microsoft.com/office/drawing/2014/main" id="{5773299B-AA6D-4FDE-BEF9-ED8C54AD3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66099" y="2788484"/>
            <a:ext cx="870343" cy="659566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B4C96F4-D1BC-4B01-A1D9-27D5145C3CA3}"/>
              </a:ext>
            </a:extLst>
          </p:cNvPr>
          <p:cNvSpPr txBox="1"/>
          <p:nvPr/>
        </p:nvSpPr>
        <p:spPr>
          <a:xfrm>
            <a:off x="-1878779" y="8468139"/>
            <a:ext cx="904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>
                <a:hlinkClick r:id="rId8" tooltip="http://pngimg.com/download/23868"/>
              </a:rPr>
              <a:t>Ta fotografija</a:t>
            </a:r>
            <a:r>
              <a:rPr lang="sl-SI" sz="900"/>
              <a:t> avtorja Neznan avtor je licencirana pod imenom </a:t>
            </a:r>
            <a:r>
              <a:rPr lang="sl-SI" sz="900">
                <a:hlinkClick r:id="rId9" tooltip="https://creativecommons.org/licenses/by-nc/3.0/"/>
              </a:rPr>
              <a:t>CC BY-NC</a:t>
            </a:r>
            <a:endParaRPr lang="sl-SI" sz="90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BC6BDE4-8ECE-4F7F-B079-0F43AB0960C9}"/>
              </a:ext>
            </a:extLst>
          </p:cNvPr>
          <p:cNvGrpSpPr/>
          <p:nvPr/>
        </p:nvGrpSpPr>
        <p:grpSpPr>
          <a:xfrm>
            <a:off x="6838180" y="-1862345"/>
            <a:ext cx="4876800" cy="4380228"/>
            <a:chOff x="5602014" y="-1936458"/>
            <a:chExt cx="4876800" cy="4380228"/>
          </a:xfrm>
        </p:grpSpPr>
        <p:sp>
          <p:nvSpPr>
            <p:cNvPr id="20" name="Elipsa 19">
              <a:extLst>
                <a:ext uri="{FF2B5EF4-FFF2-40B4-BE49-F238E27FC236}">
                  <a16:creationId xmlns:a16="http://schemas.microsoft.com/office/drawing/2014/main" id="{41BD1A48-A861-4E1B-8E86-64B3C67AC7F6}"/>
                </a:ext>
              </a:extLst>
            </p:cNvPr>
            <p:cNvSpPr/>
            <p:nvPr/>
          </p:nvSpPr>
          <p:spPr>
            <a:xfrm>
              <a:off x="5602014" y="-1936458"/>
              <a:ext cx="4876800" cy="43802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69A78240-F2B7-4A63-B36E-3F7E864FE47C}"/>
                </a:ext>
              </a:extLst>
            </p:cNvPr>
            <p:cNvSpPr txBox="1"/>
            <p:nvPr/>
          </p:nvSpPr>
          <p:spPr>
            <a:xfrm>
              <a:off x="5980838" y="327769"/>
              <a:ext cx="401863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600" dirty="0"/>
                <a:t>Nekoč, pred davnimi </a:t>
              </a:r>
            </a:p>
            <a:p>
              <a:pPr algn="ctr"/>
              <a:r>
                <a:rPr lang="sl-SI" sz="2600" dirty="0"/>
                <a:t>časi je za devetimi gorami živela mlada </a:t>
              </a:r>
            </a:p>
            <a:p>
              <a:pPr algn="ctr"/>
              <a:r>
                <a:rPr lang="sl-SI" sz="2600" dirty="0"/>
                <a:t>kraljična …</a:t>
              </a:r>
            </a:p>
          </p:txBody>
        </p:sp>
      </p:grpSp>
      <p:sp>
        <p:nvSpPr>
          <p:cNvPr id="10" name="Diagram poteka: nadomestni process 9">
            <a:extLst>
              <a:ext uri="{FF2B5EF4-FFF2-40B4-BE49-F238E27FC236}">
                <a16:creationId xmlns:a16="http://schemas.microsoft.com/office/drawing/2014/main" id="{5EABFE5E-EB41-4AA0-A4BD-4C0BC54277D8}"/>
              </a:ext>
            </a:extLst>
          </p:cNvPr>
          <p:cNvSpPr/>
          <p:nvPr/>
        </p:nvSpPr>
        <p:spPr>
          <a:xfrm>
            <a:off x="230207" y="327769"/>
            <a:ext cx="2648607" cy="1229291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Kraj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čas</a:t>
            </a:r>
            <a:r>
              <a:rPr lang="sl-SI" sz="2400" dirty="0">
                <a:solidFill>
                  <a:schemeClr val="tx1"/>
                </a:solidFill>
              </a:rPr>
              <a:t> dogajanja </a:t>
            </a:r>
            <a:r>
              <a:rPr lang="sl-SI" sz="2400" b="1" dirty="0">
                <a:solidFill>
                  <a:schemeClr val="tx1"/>
                </a:solidFill>
              </a:rPr>
              <a:t>nista določena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911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>
            <a:extLst>
              <a:ext uri="{FF2B5EF4-FFF2-40B4-BE49-F238E27FC236}">
                <a16:creationId xmlns:a16="http://schemas.microsoft.com/office/drawing/2014/main" id="{C8825041-5538-4DCB-AD78-0E8D6A5728AC}"/>
              </a:ext>
            </a:extLst>
          </p:cNvPr>
          <p:cNvSpPr/>
          <p:nvPr/>
        </p:nvSpPr>
        <p:spPr>
          <a:xfrm>
            <a:off x="5329960" y="-1606879"/>
            <a:ext cx="7235420" cy="4029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755328" y="255985"/>
            <a:ext cx="61005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Nekega dne je pogledala na vrt in tam zagledala sedem zajčkov, </a:t>
            </a:r>
            <a:br>
              <a:rPr lang="sl-SI" sz="2600" dirty="0"/>
            </a:br>
            <a:r>
              <a:rPr lang="sl-SI" sz="2600" dirty="0"/>
              <a:t>enega bolj belega od drugega. </a:t>
            </a:r>
            <a:br>
              <a:rPr lang="sl-SI" sz="2600" dirty="0"/>
            </a:br>
            <a:r>
              <a:rPr lang="sl-SI" sz="2600" dirty="0"/>
              <a:t>Povedali so ji skrivnost.</a:t>
            </a:r>
          </a:p>
        </p:txBody>
      </p:sp>
      <p:pic>
        <p:nvPicPr>
          <p:cNvPr id="6146" name="Picture 2" descr="Bitmoji Image">
            <a:extLst>
              <a:ext uri="{FF2B5EF4-FFF2-40B4-BE49-F238E27FC236}">
                <a16:creationId xmlns:a16="http://schemas.microsoft.com/office/drawing/2014/main" id="{AA31864D-EB32-44AD-A577-B530297E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313" y="240932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00C3F400-16BB-4AD8-B8FA-71E0620B3105}"/>
              </a:ext>
            </a:extLst>
          </p:cNvPr>
          <p:cNvGrpSpPr/>
          <p:nvPr/>
        </p:nvGrpSpPr>
        <p:grpSpPr>
          <a:xfrm>
            <a:off x="3554251" y="3268704"/>
            <a:ext cx="970974" cy="2229051"/>
            <a:chOff x="3908392" y="2799883"/>
            <a:chExt cx="970974" cy="2229051"/>
          </a:xfrm>
        </p:grpSpPr>
        <p:pic>
          <p:nvPicPr>
            <p:cNvPr id="4" name="Slika 3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3EE0BC72-BB7A-4BF6-9FB5-BBE40A60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908392" y="3505837"/>
              <a:ext cx="970974" cy="1523097"/>
            </a:xfrm>
            <a:prstGeom prst="rect">
              <a:avLst/>
            </a:prstGeom>
          </p:spPr>
        </p:pic>
        <p:sp>
          <p:nvSpPr>
            <p:cNvPr id="22" name="PoljeZBesedilom 21">
              <a:extLst>
                <a:ext uri="{FF2B5EF4-FFF2-40B4-BE49-F238E27FC236}">
                  <a16:creationId xmlns:a16="http://schemas.microsoft.com/office/drawing/2014/main" id="{AA652566-4728-4F36-9359-4F40A9238AA0}"/>
                </a:ext>
              </a:extLst>
            </p:cNvPr>
            <p:cNvSpPr txBox="1"/>
            <p:nvPr/>
          </p:nvSpPr>
          <p:spPr>
            <a:xfrm>
              <a:off x="4094275" y="2799883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1</a:t>
              </a: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5EBD59DF-1F0E-45BD-80CA-FD8E2B47767C}"/>
              </a:ext>
            </a:extLst>
          </p:cNvPr>
          <p:cNvGrpSpPr/>
          <p:nvPr/>
        </p:nvGrpSpPr>
        <p:grpSpPr>
          <a:xfrm>
            <a:off x="8004080" y="2992684"/>
            <a:ext cx="970974" cy="2115079"/>
            <a:chOff x="8044070" y="3133009"/>
            <a:chExt cx="970974" cy="2115079"/>
          </a:xfrm>
        </p:grpSpPr>
        <p:pic>
          <p:nvPicPr>
            <p:cNvPr id="18" name="Slika 17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27FC1B11-BC92-49C2-8DFF-EA21306E5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044070" y="3724991"/>
              <a:ext cx="970974" cy="1523097"/>
            </a:xfrm>
            <a:prstGeom prst="rect">
              <a:avLst/>
            </a:prstGeom>
          </p:spPr>
        </p:pic>
        <p:sp>
          <p:nvSpPr>
            <p:cNvPr id="26" name="PoljeZBesedilom 25">
              <a:extLst>
                <a:ext uri="{FF2B5EF4-FFF2-40B4-BE49-F238E27FC236}">
                  <a16:creationId xmlns:a16="http://schemas.microsoft.com/office/drawing/2014/main" id="{1C3EBC51-D30E-4B15-9862-C90497FA50EF}"/>
                </a:ext>
              </a:extLst>
            </p:cNvPr>
            <p:cNvSpPr txBox="1"/>
            <p:nvPr/>
          </p:nvSpPr>
          <p:spPr>
            <a:xfrm>
              <a:off x="8190500" y="3133009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5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38D4ECA9-02C1-4747-B8BC-550D8BBAB3C6}"/>
              </a:ext>
            </a:extLst>
          </p:cNvPr>
          <p:cNvGrpSpPr/>
          <p:nvPr/>
        </p:nvGrpSpPr>
        <p:grpSpPr>
          <a:xfrm>
            <a:off x="9294633" y="4198022"/>
            <a:ext cx="970974" cy="2150050"/>
            <a:chOff x="9624644" y="4050224"/>
            <a:chExt cx="970974" cy="2150050"/>
          </a:xfrm>
        </p:grpSpPr>
        <p:pic>
          <p:nvPicPr>
            <p:cNvPr id="19" name="Slika 18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5E184510-F50F-473C-A94B-4A195B719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624644" y="4677177"/>
              <a:ext cx="970974" cy="1523097"/>
            </a:xfrm>
            <a:prstGeom prst="rect">
              <a:avLst/>
            </a:prstGeom>
          </p:spPr>
        </p:pic>
        <p:sp>
          <p:nvSpPr>
            <p:cNvPr id="27" name="PoljeZBesedilom 26">
              <a:extLst>
                <a:ext uri="{FF2B5EF4-FFF2-40B4-BE49-F238E27FC236}">
                  <a16:creationId xmlns:a16="http://schemas.microsoft.com/office/drawing/2014/main" id="{5C227EBD-C687-4BA5-894B-A12D0500DA81}"/>
                </a:ext>
              </a:extLst>
            </p:cNvPr>
            <p:cNvSpPr txBox="1"/>
            <p:nvPr/>
          </p:nvSpPr>
          <p:spPr>
            <a:xfrm>
              <a:off x="9758359" y="4050224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6</a:t>
              </a:r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6AA532CF-FC07-494F-8339-3E1DF9DC94B8}"/>
              </a:ext>
            </a:extLst>
          </p:cNvPr>
          <p:cNvGrpSpPr/>
          <p:nvPr/>
        </p:nvGrpSpPr>
        <p:grpSpPr>
          <a:xfrm>
            <a:off x="10399322" y="3080396"/>
            <a:ext cx="970974" cy="2167692"/>
            <a:chOff x="10748383" y="2397453"/>
            <a:chExt cx="970974" cy="2167692"/>
          </a:xfrm>
        </p:grpSpPr>
        <p:pic>
          <p:nvPicPr>
            <p:cNvPr id="16" name="Slika 15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D8BED33F-A113-4945-83E3-7A6DC0A43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748383" y="3042048"/>
              <a:ext cx="970974" cy="1523097"/>
            </a:xfrm>
            <a:prstGeom prst="rect">
              <a:avLst/>
            </a:prstGeom>
          </p:spPr>
        </p:pic>
        <p:sp>
          <p:nvSpPr>
            <p:cNvPr id="28" name="PoljeZBesedilom 27">
              <a:extLst>
                <a:ext uri="{FF2B5EF4-FFF2-40B4-BE49-F238E27FC236}">
                  <a16:creationId xmlns:a16="http://schemas.microsoft.com/office/drawing/2014/main" id="{690C818F-AC86-446B-859F-C2DDB1795A4C}"/>
                </a:ext>
              </a:extLst>
            </p:cNvPr>
            <p:cNvSpPr txBox="1"/>
            <p:nvPr/>
          </p:nvSpPr>
          <p:spPr>
            <a:xfrm>
              <a:off x="10906323" y="2397453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7</a:t>
              </a:r>
            </a:p>
          </p:txBody>
        </p: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4CE31FDF-FC2D-4F77-9FAC-F9020F4C1C1A}"/>
              </a:ext>
            </a:extLst>
          </p:cNvPr>
          <p:cNvGrpSpPr/>
          <p:nvPr/>
        </p:nvGrpSpPr>
        <p:grpSpPr>
          <a:xfrm>
            <a:off x="6523351" y="3290817"/>
            <a:ext cx="970974" cy="2147908"/>
            <a:chOff x="6728368" y="2338631"/>
            <a:chExt cx="970974" cy="2147908"/>
          </a:xfrm>
        </p:grpSpPr>
        <p:pic>
          <p:nvPicPr>
            <p:cNvPr id="15" name="Slika 14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0A97A453-AB5B-47C7-8391-7BF44186D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728368" y="2963442"/>
              <a:ext cx="970974" cy="1523097"/>
            </a:xfrm>
            <a:prstGeom prst="rect">
              <a:avLst/>
            </a:prstGeom>
          </p:spPr>
        </p:pic>
        <p:sp>
          <p:nvSpPr>
            <p:cNvPr id="29" name="PoljeZBesedilom 28">
              <a:extLst>
                <a:ext uri="{FF2B5EF4-FFF2-40B4-BE49-F238E27FC236}">
                  <a16:creationId xmlns:a16="http://schemas.microsoft.com/office/drawing/2014/main" id="{BCC2C1B5-42DA-4343-B29A-B2A4A8592B06}"/>
                </a:ext>
              </a:extLst>
            </p:cNvPr>
            <p:cNvSpPr txBox="1"/>
            <p:nvPr/>
          </p:nvSpPr>
          <p:spPr>
            <a:xfrm>
              <a:off x="6894418" y="2338631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4</a:t>
              </a:r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0323FDEF-4A14-48FC-A3CE-677CC2E499B5}"/>
              </a:ext>
            </a:extLst>
          </p:cNvPr>
          <p:cNvGrpSpPr/>
          <p:nvPr/>
        </p:nvGrpSpPr>
        <p:grpSpPr>
          <a:xfrm>
            <a:off x="5485520" y="2375166"/>
            <a:ext cx="970974" cy="2179900"/>
            <a:chOff x="5539656" y="1715108"/>
            <a:chExt cx="970974" cy="2179900"/>
          </a:xfrm>
        </p:grpSpPr>
        <p:pic>
          <p:nvPicPr>
            <p:cNvPr id="13" name="Slika 12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BAD01D44-E4C9-490E-8C5F-86C181E75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539656" y="2371911"/>
              <a:ext cx="970974" cy="1523097"/>
            </a:xfrm>
            <a:prstGeom prst="rect">
              <a:avLst/>
            </a:prstGeom>
          </p:spPr>
        </p:pic>
        <p:sp>
          <p:nvSpPr>
            <p:cNvPr id="31" name="PoljeZBesedilom 30">
              <a:extLst>
                <a:ext uri="{FF2B5EF4-FFF2-40B4-BE49-F238E27FC236}">
                  <a16:creationId xmlns:a16="http://schemas.microsoft.com/office/drawing/2014/main" id="{9B9936C7-C23F-4313-A5FF-8541D104A6D6}"/>
                </a:ext>
              </a:extLst>
            </p:cNvPr>
            <p:cNvSpPr txBox="1"/>
            <p:nvPr/>
          </p:nvSpPr>
          <p:spPr>
            <a:xfrm>
              <a:off x="5697596" y="1715108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3</a:t>
              </a:r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4C57322E-7C98-4F47-82E2-288C7DB89FE6}"/>
              </a:ext>
            </a:extLst>
          </p:cNvPr>
          <p:cNvGrpSpPr/>
          <p:nvPr/>
        </p:nvGrpSpPr>
        <p:grpSpPr>
          <a:xfrm>
            <a:off x="4592082" y="4050224"/>
            <a:ext cx="970974" cy="2186533"/>
            <a:chOff x="5184166" y="3902450"/>
            <a:chExt cx="970974" cy="2186533"/>
          </a:xfrm>
        </p:grpSpPr>
        <p:pic>
          <p:nvPicPr>
            <p:cNvPr id="14" name="Slika 13" descr="Slika, ki vsebuje besede risba, okno&#10;&#10;Opis je samodejno ustvarjen">
              <a:extLst>
                <a:ext uri="{FF2B5EF4-FFF2-40B4-BE49-F238E27FC236}">
                  <a16:creationId xmlns:a16="http://schemas.microsoft.com/office/drawing/2014/main" id="{C35EF309-836B-4D0C-AB1C-0DE2A2816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184166" y="4565886"/>
              <a:ext cx="970974" cy="1523097"/>
            </a:xfrm>
            <a:prstGeom prst="rect">
              <a:avLst/>
            </a:prstGeom>
          </p:spPr>
        </p:pic>
        <p:sp>
          <p:nvSpPr>
            <p:cNvPr id="32" name="PoljeZBesedilom 31">
              <a:extLst>
                <a:ext uri="{FF2B5EF4-FFF2-40B4-BE49-F238E27FC236}">
                  <a16:creationId xmlns:a16="http://schemas.microsoft.com/office/drawing/2014/main" id="{501E8E92-2AEA-4E5A-ADAF-4A3AA0680B16}"/>
                </a:ext>
              </a:extLst>
            </p:cNvPr>
            <p:cNvSpPr txBox="1"/>
            <p:nvPr/>
          </p:nvSpPr>
          <p:spPr>
            <a:xfrm>
              <a:off x="5329960" y="3902450"/>
              <a:ext cx="655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400" b="1" dirty="0"/>
                <a:t>2</a:t>
              </a:r>
            </a:p>
          </p:txBody>
        </p:sp>
      </p:grpSp>
      <p:sp>
        <p:nvSpPr>
          <p:cNvPr id="40" name="Diagram poteka: nadomestni process 39">
            <a:extLst>
              <a:ext uri="{FF2B5EF4-FFF2-40B4-BE49-F238E27FC236}">
                <a16:creationId xmlns:a16="http://schemas.microsoft.com/office/drawing/2014/main" id="{2768F0C0-DF29-482F-AB40-02AF0F84D086}"/>
              </a:ext>
            </a:extLst>
          </p:cNvPr>
          <p:cNvSpPr/>
          <p:nvPr/>
        </p:nvSpPr>
        <p:spPr>
          <a:xfrm>
            <a:off x="681030" y="657726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Omenjena so </a:t>
            </a:r>
            <a:r>
              <a:rPr lang="sl-SI" sz="2400" b="1" dirty="0">
                <a:solidFill>
                  <a:schemeClr val="tx1"/>
                </a:solidFill>
              </a:rPr>
              <a:t>pravljična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števila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270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229CDB82-2B41-426F-97C9-CA0E4F44B57F}"/>
              </a:ext>
            </a:extLst>
          </p:cNvPr>
          <p:cNvSpPr/>
          <p:nvPr/>
        </p:nvSpPr>
        <p:spPr>
          <a:xfrm>
            <a:off x="3863303" y="-1606878"/>
            <a:ext cx="8702077" cy="49748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4361943" y="363446"/>
            <a:ext cx="76547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Tako je potem ponoči šla na vrt.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Prvo noč je na drevesu zagledala modro ptico.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Drugo noč je na drevesu zagledala rdečo ptico.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Tretjo noč je na drevesu videla zlato ptico. </a:t>
            </a:r>
            <a:br>
              <a:rPr lang="sl-SI" sz="2600" dirty="0"/>
            </a:br>
            <a:r>
              <a:rPr lang="sl-SI" sz="2600" dirty="0"/>
              <a:t>Ta je bila tista, ki jo je čakala.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D82AA726-5711-4A40-BD52-55CC9D64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43" y="7899885"/>
            <a:ext cx="4681107" cy="46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, ki vsebuje besede drevo&#10;&#10;Opis je samodejno ustvarjen">
            <a:extLst>
              <a:ext uri="{FF2B5EF4-FFF2-40B4-BE49-F238E27FC236}">
                <a16:creationId xmlns:a16="http://schemas.microsoft.com/office/drawing/2014/main" id="{F68E5634-72BA-4D5C-B13E-8B00F0C98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02829" y="7515149"/>
            <a:ext cx="6096000" cy="5705475"/>
          </a:xfrm>
          <a:prstGeom prst="rect">
            <a:avLst/>
          </a:prstGeom>
        </p:spPr>
      </p:pic>
      <p:pic>
        <p:nvPicPr>
          <p:cNvPr id="10" name="Slika 9" descr="Slika, ki vsebuje besede sedeče, roža, miza, temno&#10;&#10;Opis je samodejno ustvarjen">
            <a:extLst>
              <a:ext uri="{FF2B5EF4-FFF2-40B4-BE49-F238E27FC236}">
                <a16:creationId xmlns:a16="http://schemas.microsoft.com/office/drawing/2014/main" id="{F28CB003-AC96-4DC2-A15B-3C57571A7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45171" y="7339541"/>
            <a:ext cx="2584788" cy="2754125"/>
          </a:xfrm>
          <a:prstGeom prst="rect">
            <a:avLst/>
          </a:prstGeom>
        </p:spPr>
      </p:pic>
      <p:pic>
        <p:nvPicPr>
          <p:cNvPr id="11" name="Slika 10" descr="Slika, ki vsebuje besede sedeče, roža, miza, temno&#10;&#10;Opis je samodejno ustvarjen">
            <a:extLst>
              <a:ext uri="{FF2B5EF4-FFF2-40B4-BE49-F238E27FC236}">
                <a16:creationId xmlns:a16="http://schemas.microsoft.com/office/drawing/2014/main" id="{C3CDFFC6-BB00-41CD-9E22-0CE07E456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46201" y="8273654"/>
            <a:ext cx="2584788" cy="2754125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247CA99-A638-445E-BE87-A7123D1460B2}"/>
              </a:ext>
            </a:extLst>
          </p:cNvPr>
          <p:cNvGrpSpPr/>
          <p:nvPr/>
        </p:nvGrpSpPr>
        <p:grpSpPr>
          <a:xfrm>
            <a:off x="-279436" y="296849"/>
            <a:ext cx="4026295" cy="3169694"/>
            <a:chOff x="-600096" y="735619"/>
            <a:chExt cx="4998154" cy="3900339"/>
          </a:xfrm>
        </p:grpSpPr>
        <p:sp>
          <p:nvSpPr>
            <p:cNvPr id="9" name="Diagram poteka: nadomestni process 8">
              <a:extLst>
                <a:ext uri="{FF2B5EF4-FFF2-40B4-BE49-F238E27FC236}">
                  <a16:creationId xmlns:a16="http://schemas.microsoft.com/office/drawing/2014/main" id="{7BF104A7-1A88-463E-9071-F4BEF9600DE6}"/>
                </a:ext>
              </a:extLst>
            </p:cNvPr>
            <p:cNvSpPr/>
            <p:nvPr/>
          </p:nvSpPr>
          <p:spPr>
            <a:xfrm>
              <a:off x="327546" y="1151188"/>
              <a:ext cx="3548418" cy="275412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7" name="Slika 6" descr="Slika, ki vsebuje besede sedeče, roža, miza, temno&#10;&#10;Opis je samodejno ustvarjen">
              <a:extLst>
                <a:ext uri="{FF2B5EF4-FFF2-40B4-BE49-F238E27FC236}">
                  <a16:creationId xmlns:a16="http://schemas.microsoft.com/office/drawing/2014/main" id="{2D284396-F90F-49C4-B3C7-853CD03D3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-600096" y="735619"/>
              <a:ext cx="2974805" cy="3169693"/>
            </a:xfrm>
            <a:prstGeom prst="rect">
              <a:avLst/>
            </a:prstGeom>
          </p:spPr>
        </p:pic>
        <p:pic>
          <p:nvPicPr>
            <p:cNvPr id="9218" name="Picture 2" descr="Bitmoji Image">
              <a:extLst>
                <a:ext uri="{FF2B5EF4-FFF2-40B4-BE49-F238E27FC236}">
                  <a16:creationId xmlns:a16="http://schemas.microsoft.com/office/drawing/2014/main" id="{3CF5EBD1-714D-4923-BBE5-400E17155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2194" y="1456284"/>
              <a:ext cx="3045864" cy="317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Slika 16" descr="Slika, ki vsebuje besede ptica&#10;&#10;Opis je samodejno ustvarjen">
              <a:extLst>
                <a:ext uri="{FF2B5EF4-FFF2-40B4-BE49-F238E27FC236}">
                  <a16:creationId xmlns:a16="http://schemas.microsoft.com/office/drawing/2014/main" id="{841C3CA6-C35F-43CA-92E2-4B9C45FE1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flipH="1">
              <a:off x="685550" y="998788"/>
              <a:ext cx="1333288" cy="1361158"/>
            </a:xfrm>
            <a:prstGeom prst="rect">
              <a:avLst/>
            </a:prstGeom>
          </p:spPr>
        </p:pic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A373BFB1-692B-4316-A3B4-5B95B6C142FF}"/>
              </a:ext>
            </a:extLst>
          </p:cNvPr>
          <p:cNvGrpSpPr/>
          <p:nvPr/>
        </p:nvGrpSpPr>
        <p:grpSpPr>
          <a:xfrm>
            <a:off x="3254617" y="3175887"/>
            <a:ext cx="4026295" cy="3169694"/>
            <a:chOff x="-600096" y="735619"/>
            <a:chExt cx="4998154" cy="3900339"/>
          </a:xfrm>
        </p:grpSpPr>
        <p:sp>
          <p:nvSpPr>
            <p:cNvPr id="29" name="Diagram poteka: nadomestni process 28">
              <a:extLst>
                <a:ext uri="{FF2B5EF4-FFF2-40B4-BE49-F238E27FC236}">
                  <a16:creationId xmlns:a16="http://schemas.microsoft.com/office/drawing/2014/main" id="{C51B1F4E-7782-4C25-9B94-71A2ABBE1D36}"/>
                </a:ext>
              </a:extLst>
            </p:cNvPr>
            <p:cNvSpPr/>
            <p:nvPr/>
          </p:nvSpPr>
          <p:spPr>
            <a:xfrm>
              <a:off x="327546" y="1151188"/>
              <a:ext cx="3548418" cy="275412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30" name="Slika 29" descr="Slika, ki vsebuje besede sedeče, roža, miza, temno&#10;&#10;Opis je samodejno ustvarjen">
              <a:extLst>
                <a:ext uri="{FF2B5EF4-FFF2-40B4-BE49-F238E27FC236}">
                  <a16:creationId xmlns:a16="http://schemas.microsoft.com/office/drawing/2014/main" id="{C43392FC-7D91-496B-881C-61AF3203C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-600096" y="735619"/>
              <a:ext cx="2974805" cy="3169693"/>
            </a:xfrm>
            <a:prstGeom prst="rect">
              <a:avLst/>
            </a:prstGeom>
          </p:spPr>
        </p:pic>
        <p:pic>
          <p:nvPicPr>
            <p:cNvPr id="31" name="Picture 2" descr="Bitmoji Image">
              <a:extLst>
                <a:ext uri="{FF2B5EF4-FFF2-40B4-BE49-F238E27FC236}">
                  <a16:creationId xmlns:a16="http://schemas.microsoft.com/office/drawing/2014/main" id="{51DB0A7B-F386-4F61-829E-9F5AF954A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2194" y="1456284"/>
              <a:ext cx="3045864" cy="317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0C0CBD2-D822-4628-8209-4C537545CB5C}"/>
              </a:ext>
            </a:extLst>
          </p:cNvPr>
          <p:cNvGrpSpPr/>
          <p:nvPr/>
        </p:nvGrpSpPr>
        <p:grpSpPr>
          <a:xfrm>
            <a:off x="8208393" y="3818581"/>
            <a:ext cx="4026295" cy="3169694"/>
            <a:chOff x="-600096" y="735619"/>
            <a:chExt cx="4998154" cy="3900339"/>
          </a:xfrm>
        </p:grpSpPr>
        <p:sp>
          <p:nvSpPr>
            <p:cNvPr id="34" name="Diagram poteka: nadomestni process 33">
              <a:extLst>
                <a:ext uri="{FF2B5EF4-FFF2-40B4-BE49-F238E27FC236}">
                  <a16:creationId xmlns:a16="http://schemas.microsoft.com/office/drawing/2014/main" id="{2A15EB44-B7EF-499D-83CC-921378827E7E}"/>
                </a:ext>
              </a:extLst>
            </p:cNvPr>
            <p:cNvSpPr/>
            <p:nvPr/>
          </p:nvSpPr>
          <p:spPr>
            <a:xfrm>
              <a:off x="327546" y="1151188"/>
              <a:ext cx="3548418" cy="275412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35" name="Slika 34" descr="Slika, ki vsebuje besede sedeče, roža, miza, temno&#10;&#10;Opis je samodejno ustvarjen">
              <a:extLst>
                <a:ext uri="{FF2B5EF4-FFF2-40B4-BE49-F238E27FC236}">
                  <a16:creationId xmlns:a16="http://schemas.microsoft.com/office/drawing/2014/main" id="{9B3D537B-15DC-4101-9E05-9ED99DAA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-600096" y="735619"/>
              <a:ext cx="2974805" cy="3169693"/>
            </a:xfrm>
            <a:prstGeom prst="rect">
              <a:avLst/>
            </a:prstGeom>
          </p:spPr>
        </p:pic>
        <p:pic>
          <p:nvPicPr>
            <p:cNvPr id="36" name="Picture 2" descr="Bitmoji Image">
              <a:extLst>
                <a:ext uri="{FF2B5EF4-FFF2-40B4-BE49-F238E27FC236}">
                  <a16:creationId xmlns:a16="http://schemas.microsoft.com/office/drawing/2014/main" id="{CCD56A12-F082-4FF0-B4E3-B78F3D2E5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2194" y="1456284"/>
              <a:ext cx="3045864" cy="317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74ED776D-92EC-4E83-9800-556214B3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58" y="3367937"/>
            <a:ext cx="1410932" cy="103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32B0C200-CDBA-40D9-8BB4-AB028DE4D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5649" b="24874"/>
          <a:stretch/>
        </p:blipFill>
        <p:spPr bwMode="auto">
          <a:xfrm>
            <a:off x="8982360" y="3817407"/>
            <a:ext cx="1533240" cy="132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" name="Diagram poteka: nadomestni process 23">
            <a:extLst>
              <a:ext uri="{FF2B5EF4-FFF2-40B4-BE49-F238E27FC236}">
                <a16:creationId xmlns:a16="http://schemas.microsoft.com/office/drawing/2014/main" id="{7CABD3EE-76D0-4868-928E-DD2D4366CDE6}"/>
              </a:ext>
            </a:extLst>
          </p:cNvPr>
          <p:cNvSpPr/>
          <p:nvPr/>
        </p:nvSpPr>
        <p:spPr>
          <a:xfrm>
            <a:off x="377888" y="5179557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Dogodki</a:t>
            </a:r>
            <a:r>
              <a:rPr lang="sl-SI" sz="2400" dirty="0">
                <a:solidFill>
                  <a:schemeClr val="tx1"/>
                </a:solidFill>
              </a:rPr>
              <a:t> se </a:t>
            </a:r>
            <a:r>
              <a:rPr lang="sl-SI" sz="2400" b="1" dirty="0">
                <a:solidFill>
                  <a:schemeClr val="tx1"/>
                </a:solidFill>
              </a:rPr>
              <a:t>ponavljajo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005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>
            <a:extLst>
              <a:ext uri="{FF2B5EF4-FFF2-40B4-BE49-F238E27FC236}">
                <a16:creationId xmlns:a16="http://schemas.microsoft.com/office/drawing/2014/main" id="{BA424BA6-4C73-4280-A51F-8C7842FDF9E3}"/>
              </a:ext>
            </a:extLst>
          </p:cNvPr>
          <p:cNvSpPr/>
          <p:nvPr/>
        </p:nvSpPr>
        <p:spPr>
          <a:xfrm>
            <a:off x="4617720" y="-1606879"/>
            <a:ext cx="9006840" cy="5203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708881" y="526581"/>
            <a:ext cx="57820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Zlata ptica ji je obljubila, da ji bo uresničila vsako željo. Obljubo je držala. 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Učiteljica je samo zaploskala je in že se je ptica pojavila pred njo in ji uresničila željo, da poleti naokrog.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99E5E1E-98C4-4FB3-B9D4-809AEC18F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4515"/>
          <a:stretch/>
        </p:blipFill>
        <p:spPr>
          <a:xfrm>
            <a:off x="3020293" y="5250419"/>
            <a:ext cx="12192000" cy="1607581"/>
          </a:xfrm>
          <a:prstGeom prst="rect">
            <a:avLst/>
          </a:prstGeom>
        </p:spPr>
      </p:pic>
      <p:pic>
        <p:nvPicPr>
          <p:cNvPr id="13" name="Slika 12" descr="Slika, ki vsebuje besede besedilo&#10;&#10;Opis je samodejno ustvarjen">
            <a:extLst>
              <a:ext uri="{FF2B5EF4-FFF2-40B4-BE49-F238E27FC236}">
                <a16:creationId xmlns:a16="http://schemas.microsoft.com/office/drawing/2014/main" id="{B4FBF274-E6A1-482D-9960-E185F0894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0000"/>
          <a:stretch/>
        </p:blipFill>
        <p:spPr>
          <a:xfrm>
            <a:off x="0" y="3016155"/>
            <a:ext cx="5586961" cy="6318914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D82AA726-5711-4A40-BD52-55CC9D647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r="26183"/>
          <a:stretch/>
        </p:blipFill>
        <p:spPr bwMode="auto">
          <a:xfrm>
            <a:off x="33134" y="1246456"/>
            <a:ext cx="2479963" cy="46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3FA74298-79D3-449B-87C9-E495F5C0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04426" y="2173120"/>
            <a:ext cx="3153334" cy="30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7595081C-BFD1-40F3-8537-A44900E258D3}"/>
              </a:ext>
            </a:extLst>
          </p:cNvPr>
          <p:cNvGrpSpPr/>
          <p:nvPr/>
        </p:nvGrpSpPr>
        <p:grpSpPr>
          <a:xfrm>
            <a:off x="2630724" y="2118416"/>
            <a:ext cx="1984661" cy="1984661"/>
            <a:chOff x="3774692" y="2050969"/>
            <a:chExt cx="1984661" cy="1984661"/>
          </a:xfrm>
        </p:grpSpPr>
        <p:sp>
          <p:nvSpPr>
            <p:cNvPr id="3" name="Elipsa 2">
              <a:extLst>
                <a:ext uri="{FF2B5EF4-FFF2-40B4-BE49-F238E27FC236}">
                  <a16:creationId xmlns:a16="http://schemas.microsoft.com/office/drawing/2014/main" id="{7ED61B52-D231-4D6F-9693-D4C0C25240A6}"/>
                </a:ext>
              </a:extLst>
            </p:cNvPr>
            <p:cNvSpPr/>
            <p:nvPr/>
          </p:nvSpPr>
          <p:spPr>
            <a:xfrm>
              <a:off x="3774692" y="2050969"/>
              <a:ext cx="1984661" cy="1984661"/>
            </a:xfrm>
            <a:prstGeom prst="ellipse">
              <a:avLst/>
            </a:prstGeom>
            <a:noFill/>
            <a:ln w="107950" cmpd="sng"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DBC573D3-27ED-4123-8B88-5A0871CE92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1" t="15649" b="24874"/>
            <a:stretch/>
          </p:blipFill>
          <p:spPr bwMode="auto">
            <a:xfrm flipH="1">
              <a:off x="3840419" y="2240614"/>
              <a:ext cx="1850694" cy="1497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12" name="Diagram poteka: nadomestni process 11">
            <a:extLst>
              <a:ext uri="{FF2B5EF4-FFF2-40B4-BE49-F238E27FC236}">
                <a16:creationId xmlns:a16="http://schemas.microsoft.com/office/drawing/2014/main" id="{1B0CFC06-8F56-4F0F-9CC8-7259AFBF62C3}"/>
              </a:ext>
            </a:extLst>
          </p:cNvPr>
          <p:cNvSpPr/>
          <p:nvPr/>
        </p:nvSpPr>
        <p:spPr>
          <a:xfrm>
            <a:off x="577530" y="403499"/>
            <a:ext cx="2648607" cy="945596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Vse</a:t>
            </a:r>
            <a:r>
              <a:rPr lang="sl-SI" sz="2400" dirty="0">
                <a:solidFill>
                  <a:schemeClr val="tx1"/>
                </a:solidFill>
              </a:rPr>
              <a:t> je </a:t>
            </a:r>
            <a:r>
              <a:rPr lang="sl-SI" sz="2400" b="1" dirty="0">
                <a:solidFill>
                  <a:schemeClr val="tx1"/>
                </a:solidFill>
              </a:rPr>
              <a:t>mogoče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78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>
            <a:extLst>
              <a:ext uri="{FF2B5EF4-FFF2-40B4-BE49-F238E27FC236}">
                <a16:creationId xmlns:a16="http://schemas.microsoft.com/office/drawing/2014/main" id="{7686B740-7C50-4549-A493-5183F93ADE89}"/>
              </a:ext>
            </a:extLst>
          </p:cNvPr>
          <p:cNvSpPr/>
          <p:nvPr/>
        </p:nvSpPr>
        <p:spPr>
          <a:xfrm>
            <a:off x="5657851" y="-1408203"/>
            <a:ext cx="6890980" cy="47607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6330688" y="529138"/>
            <a:ext cx="55453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Ko je šla skozi gozd, je srečala medveda. 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Medved je rekel: </a:t>
            </a:r>
            <a:br>
              <a:rPr lang="sl-SI" sz="2600" dirty="0"/>
            </a:br>
            <a:r>
              <a:rPr lang="sl-SI" sz="2600" dirty="0"/>
              <a:t>»Kam pa kam, učiteljica? Tu v gozdu ni šole. Da si nisi vzela prostega dneva kar v četrtek?«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D82AA726-5711-4A40-BD52-55CC9D64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92" y="6962734"/>
            <a:ext cx="4681107" cy="46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iking">
            <a:extLst>
              <a:ext uri="{FF2B5EF4-FFF2-40B4-BE49-F238E27FC236}">
                <a16:creationId xmlns:a16="http://schemas.microsoft.com/office/drawing/2014/main" id="{2DE8F489-DD30-464B-9F92-869E83DF1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2" name="Picture 4" descr="hiking">
            <a:extLst>
              <a:ext uri="{FF2B5EF4-FFF2-40B4-BE49-F238E27FC236}">
                <a16:creationId xmlns:a16="http://schemas.microsoft.com/office/drawing/2014/main" id="{38C1B1B8-25FA-4F12-A4D8-BEFA31E1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" y="1336856"/>
            <a:ext cx="5987670" cy="59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7641861-AAB6-4D81-9168-720C4BB00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02049" y="3505476"/>
            <a:ext cx="3839307" cy="3119437"/>
          </a:xfrm>
          <a:prstGeom prst="rect">
            <a:avLst/>
          </a:prstGeom>
        </p:spPr>
      </p:pic>
      <p:sp>
        <p:nvSpPr>
          <p:cNvPr id="9" name="Diagram poteka: nadomestni process 8">
            <a:extLst>
              <a:ext uri="{FF2B5EF4-FFF2-40B4-BE49-F238E27FC236}">
                <a16:creationId xmlns:a16="http://schemas.microsoft.com/office/drawing/2014/main" id="{B2CBE6B8-2913-4E3E-8C47-1C54C18B081B}"/>
              </a:ext>
            </a:extLst>
          </p:cNvPr>
          <p:cNvSpPr/>
          <p:nvPr/>
        </p:nvSpPr>
        <p:spPr>
          <a:xfrm>
            <a:off x="603683" y="471133"/>
            <a:ext cx="4226034" cy="865723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Živali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predmeti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govorijo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10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>
            <a:extLst>
              <a:ext uri="{FF2B5EF4-FFF2-40B4-BE49-F238E27FC236}">
                <a16:creationId xmlns:a16="http://schemas.microsoft.com/office/drawing/2014/main" id="{9072C9DF-B5F8-4415-8EA8-418E345B78AC}"/>
              </a:ext>
            </a:extLst>
          </p:cNvPr>
          <p:cNvSpPr/>
          <p:nvPr/>
        </p:nvSpPr>
        <p:spPr>
          <a:xfrm>
            <a:off x="4722125" y="-1408203"/>
            <a:ext cx="7826706" cy="4395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359111" y="197614"/>
            <a:ext cx="65527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/>
              <a:t>A medved ni bil nevaren.</a:t>
            </a:r>
          </a:p>
          <a:p>
            <a:pPr algn="ctr"/>
            <a:endParaRPr lang="sl-SI" sz="800" dirty="0"/>
          </a:p>
          <a:p>
            <a:pPr algn="ctr"/>
            <a:r>
              <a:rPr lang="sl-SI" sz="2600" dirty="0"/>
              <a:t>Nevaren je bil </a:t>
            </a:r>
            <a:r>
              <a:rPr lang="sl-SI" sz="2600" dirty="0" err="1"/>
              <a:t>Koronavirus</a:t>
            </a:r>
            <a:r>
              <a:rPr lang="sl-SI" sz="2600" dirty="0"/>
              <a:t>, ki je na ljudi prežal izza vsakega ovinka. </a:t>
            </a:r>
          </a:p>
          <a:p>
            <a:pPr algn="ctr"/>
            <a:r>
              <a:rPr lang="sl-SI" sz="2600" dirty="0"/>
              <a:t>Na srečo je obstajalo tudi Upanje, ki je vsak dan sporočalo: »Vse bo še v redu.«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F5B95-E7C9-44DF-A21F-0A5A3CD59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6" b="37166"/>
          <a:stretch/>
        </p:blipFill>
        <p:spPr bwMode="auto">
          <a:xfrm>
            <a:off x="3601404" y="3204519"/>
            <a:ext cx="44196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Slika 8" descr="Slika, ki vsebuje besede hrana, soba&#10;&#10;Opis je samodejno ustvarjen">
            <a:extLst>
              <a:ext uri="{FF2B5EF4-FFF2-40B4-BE49-F238E27FC236}">
                <a16:creationId xmlns:a16="http://schemas.microsoft.com/office/drawing/2014/main" id="{1492A48E-2931-4D1B-9D0A-3F6FE0D6A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8615" y="2444383"/>
            <a:ext cx="4004184" cy="4004184"/>
          </a:xfrm>
          <a:prstGeom prst="rect">
            <a:avLst/>
          </a:prstGeom>
        </p:spPr>
      </p:pic>
      <p:sp>
        <p:nvSpPr>
          <p:cNvPr id="12" name="Diagram poteka: nadomestni process 11">
            <a:extLst>
              <a:ext uri="{FF2B5EF4-FFF2-40B4-BE49-F238E27FC236}">
                <a16:creationId xmlns:a16="http://schemas.microsoft.com/office/drawing/2014/main" id="{C620078B-6F6E-42CF-8C2C-570254D66F89}"/>
              </a:ext>
            </a:extLst>
          </p:cNvPr>
          <p:cNvSpPr/>
          <p:nvPr/>
        </p:nvSpPr>
        <p:spPr>
          <a:xfrm>
            <a:off x="649552" y="789418"/>
            <a:ext cx="2648607" cy="112460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Nastopajo </a:t>
            </a:r>
            <a:r>
              <a:rPr lang="sl-SI" sz="2400" b="1" dirty="0">
                <a:solidFill>
                  <a:schemeClr val="tx1"/>
                </a:solidFill>
              </a:rPr>
              <a:t>dobre </a:t>
            </a:r>
            <a:r>
              <a:rPr lang="sl-SI" sz="2400" dirty="0">
                <a:solidFill>
                  <a:schemeClr val="tx1"/>
                </a:solidFill>
              </a:rPr>
              <a:t>in</a:t>
            </a:r>
            <a:r>
              <a:rPr lang="sl-SI" sz="2400" b="1" dirty="0">
                <a:solidFill>
                  <a:schemeClr val="tx1"/>
                </a:solidFill>
              </a:rPr>
              <a:t> slabe osebe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65C7BA99-06B0-4591-802E-91B4FD067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0237076" y="5241339"/>
            <a:ext cx="1531129" cy="14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2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a 18">
            <a:extLst>
              <a:ext uri="{FF2B5EF4-FFF2-40B4-BE49-F238E27FC236}">
                <a16:creationId xmlns:a16="http://schemas.microsoft.com/office/drawing/2014/main" id="{D1451D6B-F91C-4293-A7E5-0ED10EB336FB}"/>
              </a:ext>
            </a:extLst>
          </p:cNvPr>
          <p:cNvSpPr/>
          <p:nvPr/>
        </p:nvSpPr>
        <p:spPr>
          <a:xfrm>
            <a:off x="5189222" y="-2195415"/>
            <a:ext cx="7400504" cy="5453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D82AA726-5711-4A40-BD52-55CC9D647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-1" r="27316" b="-2"/>
          <a:stretch/>
        </p:blipFill>
        <p:spPr bwMode="auto">
          <a:xfrm>
            <a:off x="5029084" y="2460315"/>
            <a:ext cx="2308860" cy="45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D7C1C95-11E8-412E-A40F-8B141FC0BAFE}"/>
              </a:ext>
            </a:extLst>
          </p:cNvPr>
          <p:cNvSpPr txBox="1"/>
          <p:nvPr/>
        </p:nvSpPr>
        <p:spPr>
          <a:xfrm>
            <a:off x="5852160" y="367434"/>
            <a:ext cx="58392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2800" dirty="0"/>
              <a:t>In res je bilo. Ljudje so premagali virus.</a:t>
            </a:r>
          </a:p>
          <a:p>
            <a:pPr algn="ctr">
              <a:spcAft>
                <a:spcPts val="600"/>
              </a:spcAft>
            </a:pPr>
            <a:endParaRPr lang="sl-SI" sz="800" dirty="0"/>
          </a:p>
          <a:p>
            <a:pPr algn="ctr">
              <a:spcAft>
                <a:spcPts val="600"/>
              </a:spcAft>
            </a:pPr>
            <a:r>
              <a:rPr lang="sl-SI" sz="2800" dirty="0"/>
              <a:t>Učenci in učiteljica so spet lahko hodili v šolo, virus pa je za kazen ostal v karanteni do konca svojih dni.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391C6FC-3FFE-41C3-ADDA-5C6C99FF3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6" b="37166"/>
          <a:stretch/>
        </p:blipFill>
        <p:spPr bwMode="auto">
          <a:xfrm>
            <a:off x="-502246" y="1039145"/>
            <a:ext cx="44196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Slika 10" descr="Slika, ki vsebuje besede stavba&#10;&#10;Opis je samodejno ustvarjen">
            <a:extLst>
              <a:ext uri="{FF2B5EF4-FFF2-40B4-BE49-F238E27FC236}">
                <a16:creationId xmlns:a16="http://schemas.microsoft.com/office/drawing/2014/main" id="{02087417-FDED-4D4C-9E1B-7FB010779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9307" y="-51370"/>
            <a:ext cx="3414712" cy="4369940"/>
          </a:xfrm>
          <a:prstGeom prst="rect">
            <a:avLst/>
          </a:prstGeom>
        </p:spPr>
      </p:pic>
      <p:pic>
        <p:nvPicPr>
          <p:cNvPr id="14" name="Slika 13" descr="Slika, ki vsebuje besede hrana, soba&#10;&#10;Opis je samodejno ustvarjen">
            <a:extLst>
              <a:ext uri="{FF2B5EF4-FFF2-40B4-BE49-F238E27FC236}">
                <a16:creationId xmlns:a16="http://schemas.microsoft.com/office/drawing/2014/main" id="{205B47FF-62CF-4FC0-94A4-27208EDCD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43890" y="3940796"/>
            <a:ext cx="4741580" cy="2821240"/>
          </a:xfrm>
          <a:prstGeom prst="rect">
            <a:avLst/>
          </a:prstGeom>
        </p:spPr>
      </p:pic>
      <p:sp>
        <p:nvSpPr>
          <p:cNvPr id="8" name="Diagram poteka: nadomestni process 7">
            <a:extLst>
              <a:ext uri="{FF2B5EF4-FFF2-40B4-BE49-F238E27FC236}">
                <a16:creationId xmlns:a16="http://schemas.microsoft.com/office/drawing/2014/main" id="{E424F168-218D-4E79-B8D9-4AF53E7CDD86}"/>
              </a:ext>
            </a:extLst>
          </p:cNvPr>
          <p:cNvSpPr/>
          <p:nvPr/>
        </p:nvSpPr>
        <p:spPr>
          <a:xfrm>
            <a:off x="995888" y="4915820"/>
            <a:ext cx="2648607" cy="1606900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Dobre osebe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so </a:t>
            </a:r>
            <a:r>
              <a:rPr lang="sl-SI" sz="2400" b="1" dirty="0">
                <a:solidFill>
                  <a:schemeClr val="tx1"/>
                </a:solidFill>
              </a:rPr>
              <a:t>nagrajene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Slabe </a:t>
            </a:r>
            <a:r>
              <a:rPr lang="sl-SI" sz="2400" b="1" dirty="0">
                <a:solidFill>
                  <a:schemeClr val="tx1"/>
                </a:solidFill>
              </a:rPr>
              <a:t>kaznovane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644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836</Words>
  <Application>Microsoft Office PowerPoint</Application>
  <PresentationFormat>Širokozaslonsko</PresentationFormat>
  <Paragraphs>83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Irena Mučibabić</cp:lastModifiedBy>
  <cp:revision>51</cp:revision>
  <cp:lastPrinted>2020-05-03T09:27:47Z</cp:lastPrinted>
  <dcterms:created xsi:type="dcterms:W3CDTF">2020-04-28T17:02:33Z</dcterms:created>
  <dcterms:modified xsi:type="dcterms:W3CDTF">2020-05-03T09:39:32Z</dcterms:modified>
</cp:coreProperties>
</file>