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1" r:id="rId1"/>
  </p:sldMasterIdLst>
  <p:sldIdLst>
    <p:sldId id="256" r:id="rId2"/>
    <p:sldId id="257" r:id="rId3"/>
    <p:sldId id="265" r:id="rId4"/>
    <p:sldId id="259" r:id="rId5"/>
    <p:sldId id="260" r:id="rId6"/>
    <p:sldId id="261" r:id="rId7"/>
    <p:sldId id="266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3" d="100"/>
          <a:sy n="53" d="100"/>
        </p:scale>
        <p:origin x="74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282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530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0736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0130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12116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157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5584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803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969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918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62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4/6/2020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055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930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600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81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829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253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07067" y="1371600"/>
            <a:ext cx="7766936" cy="1172095"/>
          </a:xfrm>
        </p:spPr>
        <p:txBody>
          <a:bodyPr/>
          <a:lstStyle/>
          <a:p>
            <a:pPr algn="ctr"/>
            <a:r>
              <a:rPr lang="sl-SI" dirty="0" smtClean="0"/>
              <a:t>ZAHVALA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l-SI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7163933" y="5331624"/>
            <a:ext cx="3064322" cy="336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 smtClean="0">
                <a:latin typeface="Comic Sans MS" panose="030F0702030302020204" pitchFamily="66" charset="0"/>
              </a:rPr>
              <a:t>Nataša Anderlič, prof.</a:t>
            </a:r>
            <a:endParaRPr lang="sl-SI" sz="1600" dirty="0">
              <a:latin typeface="Comic Sans MS" panose="030F0702030302020204" pitchFamily="66" charset="0"/>
            </a:endParaRPr>
          </a:p>
        </p:txBody>
      </p:sp>
      <p:pic>
        <p:nvPicPr>
          <p:cNvPr id="5" name="Zvo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6991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8977">
        <p15:prstTrans prst="wind"/>
      </p:transition>
    </mc:Choice>
    <mc:Fallback xmlns="">
      <p:transition spd="slow" advTm="897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0866" y="156755"/>
            <a:ext cx="10178322" cy="989215"/>
          </a:xfrm>
        </p:spPr>
        <p:txBody>
          <a:bodyPr/>
          <a:lstStyle/>
          <a:p>
            <a:r>
              <a:rPr lang="sl-SI" dirty="0" smtClean="0"/>
              <a:t>KAKO IZREKAMO zahvalo?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29164" y="1580606"/>
            <a:ext cx="10012067" cy="4904508"/>
          </a:xfrm>
        </p:spPr>
        <p:txBody>
          <a:bodyPr>
            <a:normAutofit/>
          </a:bodyPr>
          <a:lstStyle/>
          <a:p>
            <a:endParaRPr lang="sl-SI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Kdaj </a:t>
            </a:r>
            <a:r>
              <a:rPr lang="sl-SI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izrekamo </a:t>
            </a:r>
            <a:r>
              <a:rPr lang="sl-SI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zahvalo? </a:t>
            </a:r>
            <a:r>
              <a:rPr lang="sl-SI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katero besedo?</a:t>
            </a:r>
          </a:p>
          <a:p>
            <a:pPr marL="0" indent="0">
              <a:buNone/>
            </a:pPr>
            <a:r>
              <a:rPr lang="sl-SI" sz="2000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Zahvalo  izrekamo, kadar od koga nekaj dobimo ali kdo za nas kaj naredi. Z njo izrečemo svojo hvaležnost. </a:t>
            </a:r>
            <a:endParaRPr lang="sl-SI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ZAHVALO </a:t>
            </a:r>
            <a:r>
              <a:rPr lang="sl-SI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izrekamo na razne načine, npr</a:t>
            </a:r>
            <a:r>
              <a:rPr lang="sl-SI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.:                          </a:t>
            </a:r>
            <a:endParaRPr lang="sl-SI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Wingdings" panose="05000000000000000000" pitchFamily="2" charset="2"/>
              <a:buChar char="v"/>
            </a:pPr>
            <a:r>
              <a:rPr lang="sl-SI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Hvala.</a:t>
            </a:r>
            <a:endParaRPr lang="sl-SI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Wingdings" panose="05000000000000000000" pitchFamily="2" charset="2"/>
              <a:buChar char="v"/>
            </a:pPr>
            <a:r>
              <a:rPr lang="sl-SI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Hvala lepa.</a:t>
            </a:r>
            <a:endParaRPr lang="sl-SI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Wingdings" panose="05000000000000000000" pitchFamily="2" charset="2"/>
              <a:buChar char="v"/>
            </a:pPr>
            <a:r>
              <a:rPr lang="sl-SI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Najlepša hvala.</a:t>
            </a:r>
            <a:endParaRPr lang="sl-SI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Wingdings" panose="05000000000000000000" pitchFamily="2" charset="2"/>
              <a:buChar char="v"/>
            </a:pPr>
            <a:r>
              <a:rPr lang="sl-SI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Zahvaljujem se.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sl-SI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Iskrena hvala.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sl-SI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 bi se zahvalil.</a:t>
            </a:r>
          </a:p>
          <a:p>
            <a:pPr>
              <a:buFont typeface="Wingdings" panose="05000000000000000000" pitchFamily="2" charset="2"/>
              <a:buChar char="v"/>
            </a:pPr>
            <a:endParaRPr lang="sl-SI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dirty="0"/>
          </a:p>
          <a:p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0027" y="3653554"/>
            <a:ext cx="3769860" cy="2508670"/>
          </a:xfrm>
          <a:prstGeom prst="rect">
            <a:avLst/>
          </a:prstGeom>
        </p:spPr>
      </p:pic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0788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7358">
        <p15:prstTrans prst="wind"/>
      </p:transition>
    </mc:Choice>
    <mc:Fallback xmlns="">
      <p:transition spd="slow" advTm="2735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Pravila izrekanja zahvale: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07542" y="1665511"/>
            <a:ext cx="10178322" cy="3593591"/>
          </a:xfrm>
        </p:spPr>
        <p:txBody>
          <a:bodyPr>
            <a:normAutofit/>
          </a:bodyPr>
          <a:lstStyle/>
          <a:p>
            <a:r>
              <a:rPr lang="sl-SI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Izrečemo jo </a:t>
            </a:r>
            <a:r>
              <a:rPr lang="sl-SI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PRIJAZNO</a:t>
            </a:r>
            <a:r>
              <a:rPr lang="sl-SI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sl-SI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SPOŠTLJIVO</a:t>
            </a:r>
            <a:r>
              <a:rPr lang="sl-SI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sl-SI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Povemo, za kaj se zahvaljujemo.</a:t>
            </a:r>
          </a:p>
          <a:p>
            <a:r>
              <a:rPr lang="sl-SI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Povemo, kaj nam pomeni to, kar je nekdo naredil za nas.</a:t>
            </a:r>
          </a:p>
          <a:p>
            <a:r>
              <a:rPr lang="sl-SI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Če se ne zahvalimo, smo </a:t>
            </a:r>
            <a:r>
              <a:rPr lang="sl-SI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NEVLJUDNI</a:t>
            </a:r>
            <a:r>
              <a:rPr lang="sl-SI" sz="2600" b="1" dirty="0" smtClean="0">
                <a:latin typeface="Comic Sans MS" panose="030F0702030302020204" pitchFamily="66" charset="0"/>
              </a:rPr>
              <a:t>.</a:t>
            </a:r>
            <a:endParaRPr lang="sl-SI" sz="2600" dirty="0" smtClean="0">
              <a:latin typeface="Comic Sans MS" panose="030F0702030302020204" pitchFamily="66" charset="0"/>
            </a:endParaRPr>
          </a:p>
          <a:p>
            <a:endParaRPr lang="sl-SI" sz="28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4965" y="3861317"/>
            <a:ext cx="3391037" cy="2256581"/>
          </a:xfrm>
          <a:prstGeom prst="rect">
            <a:avLst/>
          </a:prstGeom>
        </p:spPr>
      </p:pic>
      <p:pic>
        <p:nvPicPr>
          <p:cNvPr id="5" name="Zvo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208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9313">
        <p15:prstTrans prst="wind"/>
      </p:transition>
    </mc:Choice>
    <mc:Fallback xmlns="">
      <p:transition spd="slow" advTm="193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92147" y="178071"/>
            <a:ext cx="10396882" cy="1151965"/>
          </a:xfrm>
        </p:spPr>
        <p:txBody>
          <a:bodyPr>
            <a:normAutofit fontScale="90000"/>
          </a:bodyPr>
          <a:lstStyle/>
          <a:p>
            <a:pPr algn="ctr"/>
            <a:r>
              <a:rPr lang="sl-SI" sz="4400" dirty="0" smtClean="0"/>
              <a:t>KOMU JE NAMENJENA NEURADNA </a:t>
            </a:r>
            <a:br>
              <a:rPr lang="sl-SI" sz="4400" dirty="0" smtClean="0"/>
            </a:br>
            <a:r>
              <a:rPr lang="sl-SI" sz="4400" dirty="0" smtClean="0"/>
              <a:t>ZAHVALA?</a:t>
            </a:r>
            <a:endParaRPr lang="sl-SI" sz="44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61703" y="1436915"/>
            <a:ext cx="10449195" cy="58762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000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Neuradna zahvala je zahvala, ki jo pišemo ali izrekamo sorodnikom, prijateljem, sošolcem, znancem.</a:t>
            </a:r>
          </a:p>
          <a:p>
            <a:pPr marL="0" indent="0">
              <a:buNone/>
            </a:pPr>
            <a:endParaRPr lang="sl-SI" sz="2000" cap="none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Npr.: </a:t>
            </a:r>
            <a:r>
              <a:rPr lang="sl-SI" sz="2000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Špela je zbolela. Sošolki  napiše ali izreče po telefonu zahvalo, ker ji je poslala slike in navodila za prepis učne snovi.</a:t>
            </a:r>
          </a:p>
          <a:p>
            <a:pPr marL="0" indent="0">
              <a:buNone/>
            </a:pPr>
            <a:endParaRPr lang="sl-SI" sz="2000" cap="none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Zoja, hvala, ker si mi poslala navodila za  prepis učne snovi.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Zelo si prijazna. </a:t>
            </a:r>
            <a:endParaRPr lang="sl-SI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sl-SI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Najlepša hvala, Zoja za učno snov, ki si mi jo poslala.  Res si prava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l-SI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prijateljica.</a:t>
            </a:r>
          </a:p>
          <a:p>
            <a:pPr marL="0" indent="0">
              <a:buNone/>
            </a:pPr>
            <a:endParaRPr lang="sl-SI" dirty="0">
              <a:solidFill>
                <a:schemeClr val="tx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endParaRPr lang="sl-SI" dirty="0"/>
          </a:p>
        </p:txBody>
      </p:sp>
      <p:pic>
        <p:nvPicPr>
          <p:cNvPr id="2050" name="Picture 2" descr="Telephone Book Clipart For Kids| (45)++ Stunning Cliparts #TBCFK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077" y="4118956"/>
            <a:ext cx="1822952" cy="1799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Zvo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437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3908">
        <p15:prstTrans prst="wind"/>
      </p:transition>
    </mc:Choice>
    <mc:Fallback xmlns="">
      <p:transition spd="slow" advTm="4390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KATERI SO PISNI DELI NEURADNE ZAHVALE?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85801" y="2114436"/>
            <a:ext cx="10396882" cy="4222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Pisna neuradna </a:t>
            </a:r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zahvala </a:t>
            </a:r>
            <a:r>
              <a:rPr 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 pet delov: </a:t>
            </a:r>
            <a:endParaRPr lang="sl-SI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sl-SI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kraj in datum pisanja </a:t>
            </a:r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napišemo </a:t>
            </a:r>
            <a:r>
              <a:rPr 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 v desnem zgornjem </a:t>
            </a:r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kotu ),</a:t>
            </a:r>
            <a:endParaRPr lang="sl-SI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sl-SI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nagovor naslovnika </a:t>
            </a:r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napisan </a:t>
            </a:r>
            <a:r>
              <a:rPr 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ob levem robu, lahko pa </a:t>
            </a:r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tudi </a:t>
            </a:r>
            <a:r>
              <a:rPr 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sredini ),</a:t>
            </a:r>
            <a:endParaRPr lang="sl-SI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sl-SI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vsebino</a:t>
            </a:r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 napišemo zahvalo </a:t>
            </a:r>
            <a:r>
              <a:rPr 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za kaj </a:t>
            </a:r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zahvaljujemo ),</a:t>
            </a:r>
            <a:endParaRPr lang="sl-SI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sl-SI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pozdrav</a:t>
            </a:r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sl-SI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sl-SI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podpis sporočevalca</a:t>
            </a:r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sl-SI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Zahvalo</a:t>
            </a:r>
            <a:r>
              <a:rPr lang="sl-SI" sz="2400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lahko napišemo po e-pošti, na list papirja ali kot SMS po telefonu. To je odvisno od tega, komu je namenjena.</a:t>
            </a:r>
          </a:p>
          <a:p>
            <a:endParaRPr lang="sl-SI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702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8778">
        <p15:prstTrans prst="wind"/>
      </p:transition>
    </mc:Choice>
    <mc:Fallback xmlns="">
      <p:transition spd="slow" advTm="387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51678" y="357447"/>
            <a:ext cx="10178322" cy="55221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 smtClean="0">
                <a:solidFill>
                  <a:schemeClr val="tx1"/>
                </a:solidFill>
              </a:rPr>
              <a:t>                                </a:t>
            </a:r>
            <a:r>
              <a:rPr lang="sl-SI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Celje</a:t>
            </a:r>
            <a:r>
              <a:rPr lang="sl-SI" sz="2400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6. 4. 2020  </a:t>
            </a:r>
          </a:p>
          <a:p>
            <a:pPr marL="0" indent="0">
              <a:buNone/>
            </a:pPr>
            <a:endParaRPr lang="sl-SI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sl-SI" sz="2400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Draga teta </a:t>
            </a:r>
            <a:r>
              <a:rPr lang="sl-SI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Sonja</a:t>
            </a:r>
            <a:r>
              <a:rPr lang="sl-SI" sz="2400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buNone/>
            </a:pPr>
            <a:endParaRPr lang="sl-SI" sz="2400" cap="none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sl-SI" sz="2400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Najlepše se ti zahvaljujem za </a:t>
            </a:r>
            <a:r>
              <a:rPr lang="sl-SI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tvoje povabilo v lutkovno gledališče. </a:t>
            </a:r>
          </a:p>
          <a:p>
            <a:pPr marL="0" indent="0" algn="just">
              <a:buNone/>
            </a:pPr>
            <a:r>
              <a:rPr lang="sl-SI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Upam</a:t>
            </a:r>
            <a:r>
              <a:rPr lang="sl-SI" sz="2400" cap="none" dirty="0">
                <a:latin typeface="Arial" panose="020B0604020202020204" pitchFamily="34" charset="0"/>
                <a:cs typeface="Arial" panose="020B0604020202020204" pitchFamily="34" charset="0"/>
              </a:rPr>
              <a:t>, da </a:t>
            </a:r>
            <a:r>
              <a:rPr lang="sl-SI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si bova predstavo lahko kmalu ogledali. Zelo </a:t>
            </a:r>
            <a:r>
              <a:rPr lang="sl-SI" sz="2400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že veselim. </a:t>
            </a:r>
          </a:p>
          <a:p>
            <a:pPr marL="0" indent="0" algn="just">
              <a:buNone/>
            </a:pPr>
            <a:endParaRPr lang="sl-SI" sz="2400" cap="none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sl-SI" sz="2400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Lepe pozdrave in poljubčke,                                                                                                    </a:t>
            </a:r>
          </a:p>
          <a:p>
            <a:pPr marL="0" indent="0" algn="r">
              <a:buNone/>
            </a:pPr>
            <a:endParaRPr lang="sl-SI" sz="2400" cap="none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sl-SI" sz="2400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Nina                                                                     </a:t>
            </a:r>
            <a:endParaRPr lang="sl-SI" sz="24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Zvo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674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4993">
        <p15:prstTrans prst="wind"/>
      </p:transition>
    </mc:Choice>
    <mc:Fallback xmlns="">
      <p:transition spd="slow" advTm="2499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3600" dirty="0">
                <a:solidFill>
                  <a:srgbClr val="B80E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Napiši zahvalo babici in dedku.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02920" y="1711234"/>
            <a:ext cx="10396883" cy="20174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Povabila sta te, da greš med poletnimi počitnicami z njima </a:t>
            </a:r>
          </a:p>
          <a:p>
            <a:pPr marL="0" indent="0">
              <a:buNone/>
            </a:pPr>
            <a:r>
              <a:rPr lang="sl-SI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v Piran. Imeli ste se zelo lepo in zato bi rad izlet ponovil/a.</a:t>
            </a:r>
            <a:endParaRPr lang="sl-SI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6806" y="3921936"/>
            <a:ext cx="3808398" cy="2448256"/>
          </a:xfrm>
          <a:prstGeom prst="rect">
            <a:avLst/>
          </a:prstGeom>
        </p:spPr>
      </p:pic>
      <p:pic>
        <p:nvPicPr>
          <p:cNvPr id="5" name="Zvo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225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5669">
        <p15:prstTrans prst="wind"/>
      </p:transition>
    </mc:Choice>
    <mc:Fallback xmlns="">
      <p:transition spd="slow" advTm="1566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Gladko">
  <a:themeElements>
    <a:clrScheme name="Gladk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Gladk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adk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203</TotalTime>
  <Words>352</Words>
  <Application>Microsoft Office PowerPoint</Application>
  <PresentationFormat>Širokozaslonsko</PresentationFormat>
  <Paragraphs>57</Paragraphs>
  <Slides>7</Slides>
  <Notes>0</Notes>
  <HiddenSlides>0</HiddenSlides>
  <MMClips>7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3" baseType="lpstr">
      <vt:lpstr>Arial</vt:lpstr>
      <vt:lpstr>Comic Sans MS</vt:lpstr>
      <vt:lpstr>Trebuchet MS</vt:lpstr>
      <vt:lpstr>Wingdings</vt:lpstr>
      <vt:lpstr>Wingdings 3</vt:lpstr>
      <vt:lpstr>Gladko</vt:lpstr>
      <vt:lpstr>ZAHVALA</vt:lpstr>
      <vt:lpstr>KAKO IZREKAMO zahvalo?</vt:lpstr>
      <vt:lpstr>Pravila izrekanja zahvale:</vt:lpstr>
      <vt:lpstr>KOMU JE NAMENJENA NEURADNA  ZAHVALA?</vt:lpstr>
      <vt:lpstr>KATERI SO PISNI DELI NEURADNE ZAHVALE?</vt:lpstr>
      <vt:lpstr>PowerPointova predstavitev</vt:lpstr>
      <vt:lpstr>Napiši zahvalo babici in dedku.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PROŠNJA</dc:title>
  <dc:creator>Žiga</dc:creator>
  <cp:lastModifiedBy>Uporabnik sistema Windows</cp:lastModifiedBy>
  <cp:revision>24</cp:revision>
  <dcterms:created xsi:type="dcterms:W3CDTF">2020-04-05T14:03:03Z</dcterms:created>
  <dcterms:modified xsi:type="dcterms:W3CDTF">2020-04-06T09:18:51Z</dcterms:modified>
</cp:coreProperties>
</file>