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1" r:id="rId4"/>
    <p:sldId id="262" r:id="rId5"/>
    <p:sldId id="263" r:id="rId6"/>
    <p:sldId id="265" r:id="rId7"/>
    <p:sldId id="266" r:id="rId8"/>
    <p:sldId id="258" r:id="rId9"/>
    <p:sldId id="259" r:id="rId10"/>
    <p:sldId id="260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71FAF-986E-4D27-B9A5-FBAB96C3FFB1}" type="datetimeFigureOut">
              <a:rPr lang="sl-SI" smtClean="0"/>
              <a:t>2.5.2020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B9F1-23BA-49C9-885E-6739C4FDCE21}" type="slidenum">
              <a:rPr lang="sl-SI" smtClean="0"/>
              <a:t>‹#›</a:t>
            </a:fld>
            <a:endParaRPr lang="sl-SI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71FAF-986E-4D27-B9A5-FBAB96C3FFB1}" type="datetimeFigureOut">
              <a:rPr lang="sl-SI" smtClean="0"/>
              <a:t>2.5.2020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B9F1-23BA-49C9-885E-6739C4FDCE2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71FAF-986E-4D27-B9A5-FBAB96C3FFB1}" type="datetimeFigureOut">
              <a:rPr lang="sl-SI" smtClean="0"/>
              <a:t>2.5.2020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B9F1-23BA-49C9-885E-6739C4FDCE2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71FAF-986E-4D27-B9A5-FBAB96C3FFB1}" type="datetimeFigureOut">
              <a:rPr lang="sl-SI" smtClean="0"/>
              <a:t>2.5.2020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B9F1-23BA-49C9-885E-6739C4FDCE2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71FAF-986E-4D27-B9A5-FBAB96C3FFB1}" type="datetimeFigureOut">
              <a:rPr lang="sl-SI" smtClean="0"/>
              <a:t>2.5.2020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B9F1-23BA-49C9-885E-6739C4FDCE21}" type="slidenum">
              <a:rPr lang="sl-SI" smtClean="0"/>
              <a:t>‹#›</a:t>
            </a:fld>
            <a:endParaRPr lang="sl-SI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71FAF-986E-4D27-B9A5-FBAB96C3FFB1}" type="datetimeFigureOut">
              <a:rPr lang="sl-SI" smtClean="0"/>
              <a:t>2.5.2020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B9F1-23BA-49C9-885E-6739C4FDCE2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71FAF-986E-4D27-B9A5-FBAB96C3FFB1}" type="datetimeFigureOut">
              <a:rPr lang="sl-SI" smtClean="0"/>
              <a:t>2.5.2020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B9F1-23BA-49C9-885E-6739C4FDCE21}" type="slidenum">
              <a:rPr lang="sl-SI" smtClean="0"/>
              <a:t>‹#›</a:t>
            </a:fld>
            <a:endParaRPr lang="sl-SI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71FAF-986E-4D27-B9A5-FBAB96C3FFB1}" type="datetimeFigureOut">
              <a:rPr lang="sl-SI" smtClean="0"/>
              <a:t>2.5.2020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B9F1-23BA-49C9-885E-6739C4FDCE2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71FAF-986E-4D27-B9A5-FBAB96C3FFB1}" type="datetimeFigureOut">
              <a:rPr lang="sl-SI" smtClean="0"/>
              <a:t>2.5.2020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B9F1-23BA-49C9-885E-6739C4FDCE2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71FAF-986E-4D27-B9A5-FBAB96C3FFB1}" type="datetimeFigureOut">
              <a:rPr lang="sl-SI" smtClean="0"/>
              <a:t>2.5.2020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B9F1-23BA-49C9-885E-6739C4FDCE21}" type="slidenum">
              <a:rPr lang="sl-SI" smtClean="0"/>
              <a:t>‹#›</a:t>
            </a:fld>
            <a:endParaRPr lang="sl-SI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71FAF-986E-4D27-B9A5-FBAB96C3FFB1}" type="datetimeFigureOut">
              <a:rPr lang="sl-SI" smtClean="0"/>
              <a:t>2.5.2020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B9F1-23BA-49C9-885E-6739C4FDCE2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1071FAF-986E-4D27-B9A5-FBAB96C3FFB1}" type="datetimeFigureOut">
              <a:rPr lang="sl-SI" smtClean="0"/>
              <a:t>2.5.2020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1218B9F1-23BA-49C9-885E-6739C4FDCE21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microsoft.com/office/2007/relationships/hdphoto" Target="../media/hdphoto1.wdp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7" Type="http://schemas.microsoft.com/office/2007/relationships/hdphoto" Target="../media/hdphoto13.wdp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image" Target="../media/image4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9.pn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30.png"/><Relationship Id="rId4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jpe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39.png"/><Relationship Id="rId7" Type="http://schemas.openxmlformats.org/officeDocument/2006/relationships/image" Target="../media/image2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40.png"/><Relationship Id="rId10" Type="http://schemas.microsoft.com/office/2007/relationships/hdphoto" Target="../media/hdphoto12.wdp"/><Relationship Id="rId4" Type="http://schemas.microsoft.com/office/2007/relationships/hdphoto" Target="../media/hdphoto10.wdp"/><Relationship Id="rId9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848600" cy="1265312"/>
          </a:xfrm>
        </p:spPr>
        <p:txBody>
          <a:bodyPr/>
          <a:lstStyle/>
          <a:p>
            <a:pPr algn="ctr"/>
            <a:endParaRPr lang="sl-SI" sz="66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31640" y="2636913"/>
            <a:ext cx="6400800" cy="2616695"/>
          </a:xfrm>
        </p:spPr>
        <p:txBody>
          <a:bodyPr>
            <a:normAutofit/>
          </a:bodyPr>
          <a:lstStyle/>
          <a:p>
            <a:pPr algn="ctr"/>
            <a:r>
              <a:rPr lang="sl-SI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TOPLOTA IN TEMPERATURA</a:t>
            </a:r>
          </a:p>
        </p:txBody>
      </p:sp>
      <p:sp>
        <p:nvSpPr>
          <p:cNvPr id="4" name="AutoShape 2" descr="Science Investigation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5" name="AutoShape 4" descr="Science Investigation Clip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7" name="Slika 6" descr="Science Lab Clipart U0026middot Gallery For Lab Safety - Physical ...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620688"/>
            <a:ext cx="1512168" cy="15944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40" y="620688"/>
            <a:ext cx="1689564" cy="1518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Slika 7" descr="Experiment wallpapers, Movie, HQ Experiment pictures | 4K ...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27722"/>
            <a:ext cx="1861939" cy="17256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Slika 8" descr="Heat wave clipart 4 » Clipart Station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45" y="5297898"/>
            <a:ext cx="1368153" cy="11231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1" name="Picture 7" descr="Public Health Services Reminds You To Stay Hydrated and Cool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373216"/>
            <a:ext cx="1844083" cy="12389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Slika 10" descr="Heat Line Transparent &amp; PNG Clipart Free Download - YWD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188709"/>
            <a:ext cx="1684586" cy="1608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3" name="Picture 9" descr="21 Energy Clipart body energy Free Clip Art stock illustrations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047810"/>
            <a:ext cx="1630989" cy="15244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5637887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sz="3600" b="1" dirty="0">
                <a:solidFill>
                  <a:srgbClr val="D25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GIBALNA DEJAVNOST</a:t>
            </a:r>
            <a:endParaRPr lang="sl-S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značba mesta vsebine 3" descr="C:\Users\POS Ponikva\Downloads\vaje za moč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3546585" cy="494880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oljeZBesedilom 4"/>
          <p:cNvSpPr txBox="1"/>
          <p:nvPr/>
        </p:nvSpPr>
        <p:spPr>
          <a:xfrm>
            <a:off x="4716016" y="3212976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Za igro potrebuješ </a:t>
            </a:r>
            <a:r>
              <a:rPr lang="sl-SI" b="1" dirty="0"/>
              <a:t>kocko</a:t>
            </a:r>
            <a:r>
              <a:rPr lang="sl-SI" dirty="0"/>
              <a:t> in malo </a:t>
            </a:r>
            <a:r>
              <a:rPr lang="sl-SI" b="1" dirty="0"/>
              <a:t>dobre volje</a:t>
            </a:r>
            <a:r>
              <a:rPr lang="sl-SI" dirty="0"/>
              <a:t>. </a:t>
            </a:r>
          </a:p>
        </p:txBody>
      </p:sp>
      <p:pic>
        <p:nvPicPr>
          <p:cNvPr id="1026" name="Picture 2" descr="3d white people throwing dices. 3d illustration. white people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21"/>
          <a:stretch/>
        </p:blipFill>
        <p:spPr bwMode="auto">
          <a:xfrm>
            <a:off x="4788024" y="3859307"/>
            <a:ext cx="3192289" cy="20461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160" y="1628800"/>
            <a:ext cx="1452128" cy="1452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7048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PREVAJANJE TOPLOTE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poskus</a:t>
            </a:r>
          </a:p>
          <a:p>
            <a:endParaRPr lang="sl-SI" i="1" dirty="0">
              <a:solidFill>
                <a:srgbClr val="FF0000"/>
              </a:solidFill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467544" y="2110757"/>
            <a:ext cx="29195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 </a:t>
            </a:r>
            <a:r>
              <a:rPr lang="sl-SI" b="1" dirty="0"/>
              <a:t>POTREBUJEŠ: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posodo ali kozarček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nekaj steklenega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nekaj železnega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nekaj lesenega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malo stiropora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gumo </a:t>
            </a:r>
          </a:p>
        </p:txBody>
      </p:sp>
      <p:sp>
        <p:nvSpPr>
          <p:cNvPr id="5" name="PoljeZBesedilom 4"/>
          <p:cNvSpPr txBox="1"/>
          <p:nvPr/>
        </p:nvSpPr>
        <p:spPr>
          <a:xfrm>
            <a:off x="3635896" y="2121762"/>
            <a:ext cx="22729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u="sng" dirty="0">
                <a:solidFill>
                  <a:schemeClr val="bg2">
                    <a:lumMod val="50000"/>
                  </a:schemeClr>
                </a:solidFill>
              </a:rPr>
              <a:t>Zapis v zvezek:</a:t>
            </a:r>
          </a:p>
          <a:p>
            <a:r>
              <a:rPr lang="sl-SI" dirty="0">
                <a:solidFill>
                  <a:schemeClr val="bg2">
                    <a:lumMod val="50000"/>
                  </a:schemeClr>
                </a:solidFill>
              </a:rPr>
              <a:t> - naslov dejavnosti</a:t>
            </a:r>
          </a:p>
          <a:p>
            <a:r>
              <a:rPr lang="sl-SI" dirty="0">
                <a:solidFill>
                  <a:schemeClr val="bg2">
                    <a:lumMod val="50000"/>
                  </a:schemeClr>
                </a:solidFill>
              </a:rPr>
              <a:t> - pripomočki</a:t>
            </a:r>
          </a:p>
          <a:p>
            <a:r>
              <a:rPr lang="sl-SI" dirty="0">
                <a:solidFill>
                  <a:schemeClr val="bg2">
                    <a:lumMod val="50000"/>
                  </a:schemeClr>
                </a:solidFill>
              </a:rPr>
              <a:t> - potek dela</a:t>
            </a:r>
          </a:p>
          <a:p>
            <a:r>
              <a:rPr lang="sl-SI" dirty="0">
                <a:solidFill>
                  <a:schemeClr val="bg2">
                    <a:lumMod val="50000"/>
                  </a:schemeClr>
                </a:solidFill>
              </a:rPr>
              <a:t> - risba</a:t>
            </a:r>
          </a:p>
          <a:p>
            <a:r>
              <a:rPr lang="sl-SI" dirty="0">
                <a:solidFill>
                  <a:schemeClr val="bg2">
                    <a:lumMod val="50000"/>
                  </a:schemeClr>
                </a:solidFill>
              </a:rPr>
              <a:t> - ugotovitve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369" y="1817808"/>
            <a:ext cx="770759" cy="747096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508912" y="4599176"/>
            <a:ext cx="50836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/>
              <a:t>NAVODILO</a:t>
            </a:r>
            <a:r>
              <a:rPr lang="sl-SI" dirty="0"/>
              <a:t>:</a:t>
            </a:r>
          </a:p>
          <a:p>
            <a:r>
              <a:rPr lang="sl-SI" dirty="0"/>
              <a:t>V posodo ali kozarček nalij </a:t>
            </a:r>
            <a:r>
              <a:rPr lang="sl-SI" b="1" dirty="0"/>
              <a:t>vročo vodo </a:t>
            </a:r>
            <a:r>
              <a:rPr lang="sl-SI" dirty="0"/>
              <a:t>(starši naj bodo poleg). Postopoma polagaj različne materiale v posodo. Čez </a:t>
            </a:r>
            <a:r>
              <a:rPr lang="sl-SI" b="1" dirty="0"/>
              <a:t>1 minuto previdno potipaj</a:t>
            </a:r>
            <a:r>
              <a:rPr lang="sl-SI" dirty="0"/>
              <a:t> </a:t>
            </a:r>
            <a:r>
              <a:rPr lang="sl-SI" b="1" dirty="0"/>
              <a:t>del</a:t>
            </a:r>
            <a:r>
              <a:rPr lang="sl-SI" dirty="0"/>
              <a:t>, ki</a:t>
            </a:r>
            <a:r>
              <a:rPr lang="sl-SI" b="1" dirty="0"/>
              <a:t> gleda iz vode</a:t>
            </a:r>
            <a:r>
              <a:rPr lang="sl-SI" dirty="0"/>
              <a:t>. Kaj ugotoviš?</a:t>
            </a:r>
          </a:p>
        </p:txBody>
      </p:sp>
      <p:pic>
        <p:nvPicPr>
          <p:cNvPr id="8" name="Slika 7" descr="C:\00 LIJA LIJICAAAA\LIJA slike ucenci\SLIKE00 ucenci\5.A 2016-17\09 maj 2017\DSC0536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916832"/>
            <a:ext cx="1748732" cy="14953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Slika 8" descr="C:\00 LIJA LIJICAAAA\LIJA slike ucenci\SLIKE00 ucenci\5.A 2016-17\09 maj 2017\DSC05364.JPG"/>
          <p:cNvPicPr/>
          <p:nvPr/>
        </p:nvPicPr>
        <p:blipFill>
          <a:blip r:embed="rId4" cstate="print"/>
          <a:srcRect l="26188" t="1095" b="17106"/>
          <a:stretch>
            <a:fillRect/>
          </a:stretch>
        </p:blipFill>
        <p:spPr bwMode="auto">
          <a:xfrm>
            <a:off x="6190803" y="4221088"/>
            <a:ext cx="1892748" cy="15499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5444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z="3600" b="1" dirty="0">
                <a:solidFill>
                  <a:srgbClr val="D25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PREVAJANJE TOPLOTE- dodatna naloga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poskus</a:t>
            </a:r>
          </a:p>
          <a:p>
            <a:endParaRPr lang="sl-SI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611560" y="2235117"/>
            <a:ext cx="37862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/>
              <a:t>POTREBUJEŠ: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posodo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leseno, plastično, železno žlico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3 koščke masla/ledu</a:t>
            </a:r>
          </a:p>
        </p:txBody>
      </p:sp>
      <p:sp>
        <p:nvSpPr>
          <p:cNvPr id="5" name="PoljeZBesedilom 4"/>
          <p:cNvSpPr txBox="1"/>
          <p:nvPr/>
        </p:nvSpPr>
        <p:spPr>
          <a:xfrm>
            <a:off x="581558" y="3933056"/>
            <a:ext cx="60263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/>
              <a:t>NAVODILO</a:t>
            </a:r>
            <a:r>
              <a:rPr lang="sl-SI" dirty="0"/>
              <a:t>:</a:t>
            </a:r>
          </a:p>
          <a:p>
            <a:r>
              <a:rPr lang="sl-SI" dirty="0"/>
              <a:t>V posodo natoči nekaj </a:t>
            </a:r>
            <a:r>
              <a:rPr lang="sl-SI" b="1" dirty="0"/>
              <a:t>centimetrov vroče vode </a:t>
            </a:r>
            <a:r>
              <a:rPr lang="sl-SI" dirty="0"/>
              <a:t>in vanjo položi vse žlice, tako da je </a:t>
            </a:r>
            <a:r>
              <a:rPr lang="sl-SI" b="1" dirty="0"/>
              <a:t>ročaj potopljen</a:t>
            </a:r>
            <a:r>
              <a:rPr lang="sl-SI" dirty="0"/>
              <a:t>. Na žlice položi </a:t>
            </a:r>
            <a:r>
              <a:rPr lang="sl-SI" b="1" dirty="0"/>
              <a:t>enake koščke masla ali ledu</a:t>
            </a:r>
            <a:r>
              <a:rPr lang="sl-SI" dirty="0"/>
              <a:t>. Kaj ugotoviš? Kaj to pomeni? Kaj lahko sklepaš?</a:t>
            </a:r>
          </a:p>
        </p:txBody>
      </p:sp>
      <p:sp>
        <p:nvSpPr>
          <p:cNvPr id="6" name="PoljeZBesedilom 5"/>
          <p:cNvSpPr txBox="1"/>
          <p:nvPr/>
        </p:nvSpPr>
        <p:spPr>
          <a:xfrm>
            <a:off x="4334953" y="1628800"/>
            <a:ext cx="22729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u="sng" dirty="0">
                <a:solidFill>
                  <a:schemeClr val="bg2">
                    <a:lumMod val="50000"/>
                  </a:schemeClr>
                </a:solidFill>
              </a:rPr>
              <a:t>Zapis v zvezek:</a:t>
            </a:r>
          </a:p>
          <a:p>
            <a:r>
              <a:rPr lang="sl-SI" dirty="0">
                <a:solidFill>
                  <a:schemeClr val="bg2">
                    <a:lumMod val="50000"/>
                  </a:schemeClr>
                </a:solidFill>
              </a:rPr>
              <a:t> - naslov dejavnosti</a:t>
            </a:r>
          </a:p>
          <a:p>
            <a:r>
              <a:rPr lang="sl-SI" dirty="0">
                <a:solidFill>
                  <a:schemeClr val="bg2">
                    <a:lumMod val="50000"/>
                  </a:schemeClr>
                </a:solidFill>
              </a:rPr>
              <a:t> - pripomočki</a:t>
            </a:r>
          </a:p>
          <a:p>
            <a:r>
              <a:rPr lang="sl-SI" dirty="0">
                <a:solidFill>
                  <a:schemeClr val="bg2">
                    <a:lumMod val="50000"/>
                  </a:schemeClr>
                </a:solidFill>
              </a:rPr>
              <a:t> - potek dela</a:t>
            </a:r>
          </a:p>
          <a:p>
            <a:r>
              <a:rPr lang="sl-SI" dirty="0">
                <a:solidFill>
                  <a:schemeClr val="bg2">
                    <a:lumMod val="50000"/>
                  </a:schemeClr>
                </a:solidFill>
              </a:rPr>
              <a:t> - risba</a:t>
            </a:r>
          </a:p>
          <a:p>
            <a:r>
              <a:rPr lang="sl-SI" dirty="0">
                <a:solidFill>
                  <a:schemeClr val="bg2">
                    <a:lumMod val="50000"/>
                  </a:schemeClr>
                </a:solidFill>
              </a:rPr>
              <a:t> - ugotovitve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052" y="1484784"/>
            <a:ext cx="910085" cy="882144"/>
          </a:xfrm>
          <a:prstGeom prst="rect">
            <a:avLst/>
          </a:prstGeom>
        </p:spPr>
      </p:pic>
      <p:pic>
        <p:nvPicPr>
          <p:cNvPr id="8" name="Picture 2" descr="Predogled slik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59" t="41525" r="-1" b="30340"/>
          <a:stretch/>
        </p:blipFill>
        <p:spPr bwMode="auto">
          <a:xfrm>
            <a:off x="6516216" y="2505963"/>
            <a:ext cx="2031515" cy="240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7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3200" b="1" dirty="0">
                <a:solidFill>
                  <a:srgbClr val="D25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PREVAJANJE TOPLOTE- UGOTOVITVE</a:t>
            </a:r>
            <a:endParaRPr lang="sl-SI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300192" y="2348880"/>
            <a:ext cx="2530624" cy="3312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000" dirty="0"/>
              <a:t>Najhitreje se je maslo stalilo na železni žlici, pomeni, da je najboljši toplotni prevodnik. Najpočasneje se je maslo stalilo na leseni žlici, torej je </a:t>
            </a:r>
            <a:r>
              <a:rPr lang="sl-SI" sz="2000"/>
              <a:t>slab prevodnik, </a:t>
            </a:r>
            <a:r>
              <a:rPr lang="sl-SI" sz="2000" dirty="0"/>
              <a:t>a dober izolator.</a:t>
            </a:r>
          </a:p>
          <a:p>
            <a:pPr marL="0" indent="0">
              <a:buNone/>
            </a:pPr>
            <a:endParaRPr lang="sl-SI" dirty="0"/>
          </a:p>
        </p:txBody>
      </p:sp>
      <p:graphicFrame>
        <p:nvGraphicFramePr>
          <p:cNvPr id="5" name="Ograda vsebine 4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67815074"/>
              </p:ext>
            </p:extLst>
          </p:nvPr>
        </p:nvGraphicFramePr>
        <p:xfrm>
          <a:off x="401638" y="2028825"/>
          <a:ext cx="4587875" cy="339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Document" r:id="rId3" imgW="5758773" imgH="4261661" progId="Word.Document.12">
                  <p:embed/>
                </p:oleObj>
              </mc:Choice>
              <mc:Fallback>
                <p:oleObj name="Document" r:id="rId3" imgW="5758773" imgH="4261661" progId="Word.Document.12">
                  <p:embed/>
                  <p:pic>
                    <p:nvPicPr>
                      <p:cNvPr id="0" name="Predme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638" y="2028825"/>
                        <a:ext cx="4587875" cy="339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Slika 5" descr="C:\00 LIJA LIJICAAAA\LIJA slike ucenci\SLIKE00 ucenci\5.A 2016-17\09 maj 2017\DSC05369.JPG"/>
          <p:cNvPicPr/>
          <p:nvPr/>
        </p:nvPicPr>
        <p:blipFill>
          <a:blip r:embed="rId5" cstate="print"/>
          <a:srcRect t="25547"/>
          <a:stretch>
            <a:fillRect/>
          </a:stretch>
        </p:blipFill>
        <p:spPr bwMode="auto">
          <a:xfrm>
            <a:off x="1691680" y="5085184"/>
            <a:ext cx="2088232" cy="1599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jeZBesedilom 7"/>
          <p:cNvSpPr txBox="1"/>
          <p:nvPr/>
        </p:nvSpPr>
        <p:spPr>
          <a:xfrm>
            <a:off x="539552" y="155679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poskus</a:t>
            </a:r>
          </a:p>
        </p:txBody>
      </p:sp>
      <p:pic>
        <p:nvPicPr>
          <p:cNvPr id="9" name="Slika 8" descr="Boy with an idea stock vector. Illustration of brains - 24167561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606"/>
          <a:stretch/>
        </p:blipFill>
        <p:spPr bwMode="auto">
          <a:xfrm>
            <a:off x="7956376" y="404664"/>
            <a:ext cx="936104" cy="10102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PoljeZBesedilom 10"/>
          <p:cNvSpPr txBox="1"/>
          <p:nvPr/>
        </p:nvSpPr>
        <p:spPr>
          <a:xfrm>
            <a:off x="6444208" y="184482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poskus</a:t>
            </a:r>
          </a:p>
        </p:txBody>
      </p:sp>
      <p:pic>
        <p:nvPicPr>
          <p:cNvPr id="12" name="Slika 11" descr="Boy with an idea stock vector. Illustration of brains - 24167561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606"/>
          <a:stretch/>
        </p:blipFill>
        <p:spPr bwMode="auto">
          <a:xfrm>
            <a:off x="5076056" y="2780928"/>
            <a:ext cx="936104" cy="10102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1385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sz="3600" b="1" dirty="0">
                <a:solidFill>
                  <a:srgbClr val="D25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ZAKLJUČEK</a:t>
            </a:r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grada vsebine 2"/>
          <p:cNvSpPr>
            <a:spLocks noGrp="1"/>
          </p:cNvSpPr>
          <p:nvPr>
            <p:ph idx="1"/>
          </p:nvPr>
        </p:nvSpPr>
        <p:spPr>
          <a:xfrm>
            <a:off x="323528" y="1700808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sl-SI" b="1" dirty="0">
                <a:solidFill>
                  <a:srgbClr val="FF0000"/>
                </a:solidFill>
              </a:rPr>
              <a:t>                         PREVERI TRDITVE</a:t>
            </a:r>
          </a:p>
          <a:p>
            <a:pPr marL="0" indent="0">
              <a:buNone/>
            </a:pPr>
            <a:r>
              <a:rPr lang="sl-SI" dirty="0"/>
              <a:t>Skoči nazaj na preglednico s trditvami in poglej, če si prav napovedal.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5" name="Slika 4" descr="3d Small People - Pencil And Check Stock Illustration ..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1494914" cy="1631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Picture 4" descr="You Rock Emoji | Time and The Valleys Muse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638625"/>
            <a:ext cx="2247900" cy="17716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4" name="Picture 6" descr="RAD Results - Oxford Academy of Dan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711906"/>
            <a:ext cx="2232248" cy="17128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4312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POSTAL SI RAZISKOVALEC</a:t>
            </a:r>
          </a:p>
        </p:txBody>
      </p:sp>
      <p:pic>
        <p:nvPicPr>
          <p:cNvPr id="4" name="Ograda vsebine 3" descr="Childrens Vector Illustration Or Emblem Of Funny Chemist Or ...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379" y="1600200"/>
            <a:ext cx="4719241" cy="487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5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80312" y="17728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06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71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UVODNA NAVODILA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Danes bodo ure naravoslovja potekale nekoliko drugače.</a:t>
            </a:r>
          </a:p>
          <a:p>
            <a:r>
              <a:rPr lang="sl-SI" dirty="0"/>
              <a:t>Za delo boš potreboval-a zvezek, pisala, potrebščine za izvajanje poskusov, predvsem pa </a:t>
            </a:r>
            <a:r>
              <a:rPr lang="sl-SI" b="1" dirty="0"/>
              <a:t>veliko dobre volje </a:t>
            </a:r>
            <a:r>
              <a:rPr lang="sl-SI" dirty="0"/>
              <a:t>in </a:t>
            </a:r>
            <a:r>
              <a:rPr lang="sl-SI" b="1" dirty="0"/>
              <a:t>vedoželjnosti.</a:t>
            </a:r>
          </a:p>
          <a:p>
            <a:endParaRPr lang="sl-SI" b="1" dirty="0"/>
          </a:p>
          <a:p>
            <a:endParaRPr lang="sl-SI" b="1" dirty="0"/>
          </a:p>
          <a:p>
            <a:r>
              <a:rPr lang="sl-SI" dirty="0"/>
              <a:t>Na voljo boš imel-a več dejavnosti, ki bodo razporejene po naslednjem urniku: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344" y="2843898"/>
            <a:ext cx="884525" cy="884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708632"/>
              </p:ext>
            </p:extLst>
          </p:nvPr>
        </p:nvGraphicFramePr>
        <p:xfrm>
          <a:off x="3663869" y="4581128"/>
          <a:ext cx="3600400" cy="22326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36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67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3811">
                <a:tc>
                  <a:txBody>
                    <a:bodyPr/>
                    <a:lstStyle/>
                    <a:p>
                      <a:r>
                        <a:rPr lang="sl-SI" dirty="0"/>
                        <a:t>DOPOLDAN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POPOLDAN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6202">
                <a:tc>
                  <a:txBody>
                    <a:bodyPr/>
                    <a:lstStyle/>
                    <a:p>
                      <a:r>
                        <a:rPr lang="sl-SI" sz="1400" dirty="0"/>
                        <a:t>1</a:t>
                      </a:r>
                      <a:r>
                        <a:rPr lang="sl-SI" dirty="0"/>
                        <a:t>. </a:t>
                      </a:r>
                      <a:r>
                        <a:rPr lang="sl-SI" sz="1400" dirty="0"/>
                        <a:t>Priprava zdravega zajtrka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400" dirty="0"/>
                        <a:t>4. Gibalna dejavnost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7655">
                <a:tc>
                  <a:txBody>
                    <a:bodyPr/>
                    <a:lstStyle/>
                    <a:p>
                      <a:r>
                        <a:rPr lang="sl-SI" sz="1400" dirty="0"/>
                        <a:t>2. Prehajanje toplote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400" dirty="0"/>
                        <a:t>5. Prevajanje toplote_</a:t>
                      </a:r>
                      <a:r>
                        <a:rPr lang="sl-SI" sz="1400" dirty="0" err="1"/>
                        <a:t>1.del</a:t>
                      </a:r>
                      <a:endParaRPr lang="sl-S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2571">
                <a:tc>
                  <a:txBody>
                    <a:bodyPr/>
                    <a:lstStyle/>
                    <a:p>
                      <a:r>
                        <a:rPr lang="sl-SI" sz="1400" dirty="0"/>
                        <a:t>3. Temperatura/toplota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dirty="0"/>
                        <a:t>6. Prevajanje toplote_</a:t>
                      </a:r>
                      <a:r>
                        <a:rPr lang="sl-SI" sz="1400" dirty="0" err="1"/>
                        <a:t>2.del</a:t>
                      </a:r>
                      <a:endParaRPr lang="sl-SI" sz="1400" dirty="0"/>
                    </a:p>
                    <a:p>
                      <a:r>
                        <a:rPr lang="sl-SI" sz="1400" dirty="0"/>
                        <a:t>IZBIRNO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Slika 5" descr="Curious Boy A Curious Boy Thinking About Something Royalty Free ..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94" y="4921046"/>
            <a:ext cx="1261864" cy="1549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Slika 6" descr="Lupe kind clipart 8 » Clipart Statio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797152"/>
            <a:ext cx="868045" cy="17228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Slika 7" descr="277 Curious Inquisitive Stock Vector Illustration And Royalty Free ...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792" y="4921046"/>
            <a:ext cx="1340096" cy="14602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Slika 8" descr="Cute Girl Walking With Books Go To School Stock Illustration ...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59"/>
          <a:stretch/>
        </p:blipFill>
        <p:spPr bwMode="auto">
          <a:xfrm>
            <a:off x="8090657" y="4904128"/>
            <a:ext cx="850771" cy="1340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Slika 9" descr="Questioned Face | Emoji craft, Emoji, Smiley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269" y="2843898"/>
            <a:ext cx="1079748" cy="10238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60565588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sl-SI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PRIPRAVI ZDRAV ZAJTRK ZA DRUŽINSKE ČLANE</a:t>
            </a: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        Spomni se na učno snov, ki smo jo obravnavali</a:t>
            </a:r>
          </a:p>
          <a:p>
            <a:pPr marL="0" indent="0">
              <a:buNone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na začetku šolskega leta. </a:t>
            </a:r>
          </a:p>
          <a:p>
            <a:pPr marL="0" indent="0">
              <a:buNone/>
            </a:pP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       Pripravi </a:t>
            </a: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zdrav zajtrk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za družinske člane. </a:t>
            </a:r>
          </a:p>
          <a:p>
            <a:pPr marL="0" indent="0">
              <a:buNone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 Pazi, da ne pripraviš preveč hrane in da </a:t>
            </a:r>
          </a:p>
          <a:p>
            <a:pPr marL="0" indent="0">
              <a:buNone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 bo zajtrk </a:t>
            </a: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uravnotežen.</a:t>
            </a:r>
          </a:p>
          <a:p>
            <a:pPr marL="0" indent="0">
              <a:buNone/>
            </a:pP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Spomni se tudi na slovenski tradicionalni </a:t>
            </a:r>
          </a:p>
          <a:p>
            <a:pPr marL="0" indent="0">
              <a:buNone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 zajtrk.</a:t>
            </a:r>
          </a:p>
          <a:p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35" y="1484782"/>
            <a:ext cx="603067" cy="6892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lika 5" descr="Boy And Girl Cooking Healthy Food Vector Illustration Royalty Free ...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5" y="2780928"/>
            <a:ext cx="684076" cy="677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508" y="3356992"/>
            <a:ext cx="2873492" cy="205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373809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sl-SI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PRIPRAVI ZDRAV ZAJTRK ZA DRUŽINSKE ČLANE</a:t>
            </a:r>
            <a:endParaRPr lang="sl-SI" sz="2800" dirty="0"/>
          </a:p>
        </p:txBody>
      </p:sp>
      <p:pic>
        <p:nvPicPr>
          <p:cNvPr id="4" name="Picture 9" descr="21 Energy Clipart body energy Free Clip Art stock illustrations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2537597" cy="23718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Podnaslov 2"/>
          <p:cNvSpPr>
            <a:spLocks noGrp="1"/>
          </p:cNvSpPr>
          <p:nvPr>
            <p:ph idx="1"/>
          </p:nvPr>
        </p:nvSpPr>
        <p:spPr>
          <a:xfrm>
            <a:off x="2987824" y="1700808"/>
            <a:ext cx="5698976" cy="477619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sl-SI" u="sng" dirty="0">
                <a:solidFill>
                  <a:srgbClr val="0070C0"/>
                </a:solidFill>
              </a:rPr>
              <a:t>Obstaja več vrst energije</a:t>
            </a:r>
          </a:p>
          <a:p>
            <a:pPr marL="0" indent="0" algn="l">
              <a:buNone/>
            </a:pPr>
            <a:r>
              <a:rPr lang="sl-SI" dirty="0"/>
              <a:t>       Oglej si sliko.</a:t>
            </a:r>
          </a:p>
          <a:p>
            <a:pPr marL="0" indent="0" algn="l">
              <a:buNone/>
            </a:pPr>
            <a:r>
              <a:rPr lang="sl-SI" dirty="0"/>
              <a:t>S hrano, ki jo pojemo, DOBIMO ENERGIJO.</a:t>
            </a:r>
          </a:p>
          <a:p>
            <a:pPr marL="0" indent="0" algn="l">
              <a:buNone/>
            </a:pPr>
            <a:r>
              <a:rPr lang="sl-SI" dirty="0"/>
              <a:t>Spoznali smo že, da je TOPLOTA ENERGIJA.</a:t>
            </a:r>
          </a:p>
          <a:p>
            <a:pPr marL="0" indent="0" algn="l">
              <a:buNone/>
            </a:pPr>
            <a:r>
              <a:rPr lang="sl-SI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_________________________________________________________________</a:t>
            </a:r>
          </a:p>
          <a:p>
            <a:pPr marL="0" indent="0" algn="l">
              <a:buNone/>
            </a:pPr>
            <a:r>
              <a:rPr lang="sl-SI" dirty="0"/>
              <a:t>Ali obstaja povezava?</a:t>
            </a:r>
          </a:p>
          <a:p>
            <a:pPr marL="0" indent="0" algn="l">
              <a:buNone/>
            </a:pPr>
            <a:endParaRPr lang="sl-SI" dirty="0"/>
          </a:p>
          <a:p>
            <a:pPr algn="l"/>
            <a:endParaRPr lang="sl-SI" dirty="0"/>
          </a:p>
          <a:p>
            <a:pPr algn="l"/>
            <a:endParaRPr lang="sl-SI" dirty="0"/>
          </a:p>
          <a:p>
            <a:pPr algn="l"/>
            <a:endParaRPr lang="sl-SI" dirty="0"/>
          </a:p>
          <a:p>
            <a:pPr algn="l"/>
            <a:endParaRPr lang="sl-SI" dirty="0"/>
          </a:p>
          <a:p>
            <a:pPr algn="l"/>
            <a:endParaRPr lang="sl-SI" dirty="0"/>
          </a:p>
        </p:txBody>
      </p:sp>
      <p:pic>
        <p:nvPicPr>
          <p:cNvPr id="6" name="Slika 5" descr="Look Clipart Eyes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150334"/>
            <a:ext cx="563116" cy="428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lika 7" descr="50s flash cards. Food gives us energy! | Retro illustration ...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15952"/>
            <a:ext cx="1889120" cy="2306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lika 8" descr="Common Misconceptions of Beer - Beer Belles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541" y="4889096"/>
            <a:ext cx="1449705" cy="1657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1076258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DRŽI / NE DRŽI</a:t>
            </a:r>
            <a:endParaRPr lang="sl-S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10000"/>
          </a:bodyPr>
          <a:lstStyle/>
          <a:p>
            <a:r>
              <a:rPr lang="sl-SI" sz="2000" dirty="0"/>
              <a:t>Preberi trditve in si označi tvoja predvidevanja. Ali se strinjaš s trditvami? Označi </a:t>
            </a:r>
            <a:r>
              <a:rPr lang="sl-SI" sz="2000" b="1" dirty="0"/>
              <a:t>DA</a:t>
            </a:r>
            <a:r>
              <a:rPr lang="sl-SI" sz="2000" dirty="0"/>
              <a:t> ali </a:t>
            </a:r>
            <a:r>
              <a:rPr lang="sl-SI" sz="2000" b="1" dirty="0"/>
              <a:t>NE.</a:t>
            </a:r>
            <a:r>
              <a:rPr lang="sl-SI" sz="2000" dirty="0"/>
              <a:t> Po koncu dneva, preveri pravilnost svojih napovedi. Če si pravilno predvideval-a, si daj </a:t>
            </a:r>
            <a:r>
              <a:rPr lang="sl-SI" sz="2000" b="1" dirty="0"/>
              <a:t>kljukico.</a:t>
            </a:r>
          </a:p>
          <a:p>
            <a:endParaRPr lang="sl-SI" sz="2000" b="1" dirty="0"/>
          </a:p>
          <a:p>
            <a:endParaRPr lang="sl-SI" sz="2000" b="1" dirty="0"/>
          </a:p>
          <a:p>
            <a:endParaRPr lang="sl-SI" sz="2000" b="1" dirty="0"/>
          </a:p>
          <a:p>
            <a:endParaRPr lang="sl-SI" sz="2000" b="1" dirty="0"/>
          </a:p>
          <a:p>
            <a:endParaRPr lang="sl-SI" sz="2000" b="1" dirty="0"/>
          </a:p>
          <a:p>
            <a:endParaRPr lang="sl-SI" sz="2000" b="1" dirty="0"/>
          </a:p>
          <a:p>
            <a:endParaRPr lang="sl-SI" sz="2000" b="1" dirty="0"/>
          </a:p>
          <a:p>
            <a:endParaRPr lang="sl-SI" sz="2000" dirty="0"/>
          </a:p>
          <a:p>
            <a:endParaRPr lang="sl-SI" sz="2000" dirty="0"/>
          </a:p>
          <a:p>
            <a:endParaRPr lang="sl-SI" sz="2000" dirty="0"/>
          </a:p>
          <a:p>
            <a:pPr marL="0" indent="0">
              <a:buNone/>
            </a:pPr>
            <a:r>
              <a:rPr lang="sl-SI" sz="2000" dirty="0"/>
              <a:t> </a:t>
            </a:r>
          </a:p>
          <a:p>
            <a:pPr marL="0" indent="0">
              <a:buNone/>
            </a:pPr>
            <a:r>
              <a:rPr lang="sl-SI" sz="2000" dirty="0"/>
              <a:t>           Preglednico </a:t>
            </a:r>
            <a:r>
              <a:rPr lang="sl-SI" sz="2000" b="1" dirty="0"/>
              <a:t>preriši</a:t>
            </a:r>
            <a:r>
              <a:rPr lang="sl-SI" sz="2000" dirty="0"/>
              <a:t> v zvezek (naslov: Toplota in temperatura,                                        Drži/Ne drži)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Slika 3" descr="Cartoon Nurse With Right And Wrong Signs Stock Vector ..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89649"/>
            <a:ext cx="1066800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 descr="Cartoon Nurse With Right And Wrong Signs Stock Vector ..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17848"/>
            <a:ext cx="1066800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85" y="2491896"/>
            <a:ext cx="6708457" cy="3313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Slika 6" descr="Clipart Pencil - Pencil Clipart, HD Png Download , Transparent Png ...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51" y="5805264"/>
            <a:ext cx="680720" cy="390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0868869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sz="2800" b="1" dirty="0">
                <a:solidFill>
                  <a:srgbClr val="D25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PREHAJANJE TOPLOTE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          </a:t>
            </a:r>
            <a:r>
              <a:rPr lang="sl-SI" u="sng" dirty="0">
                <a:solidFill>
                  <a:srgbClr val="0070C0"/>
                </a:solidFill>
              </a:rPr>
              <a:t>Ali je toplota energija?</a:t>
            </a:r>
          </a:p>
          <a:p>
            <a:pPr marL="0" indent="0">
              <a:buNone/>
            </a:pPr>
            <a:endParaRPr lang="sl-SI" u="sng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sl-SI" u="sng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sl-SI" sz="2000" b="1" dirty="0"/>
              <a:t>     Poglej</a:t>
            </a:r>
            <a:r>
              <a:rPr lang="sl-SI" sz="2000" dirty="0"/>
              <a:t> si navodila.</a:t>
            </a:r>
          </a:p>
          <a:p>
            <a:pPr marL="0" indent="0">
              <a:buNone/>
            </a:pPr>
            <a:r>
              <a:rPr lang="sl-SI" sz="2000" dirty="0"/>
              <a:t>     V zvezek </a:t>
            </a:r>
            <a:r>
              <a:rPr lang="sl-SI" sz="2000" b="1" dirty="0"/>
              <a:t>napiši naslov</a:t>
            </a:r>
          </a:p>
          <a:p>
            <a:pPr marL="0" indent="0">
              <a:buNone/>
            </a:pPr>
            <a:r>
              <a:rPr lang="sl-SI" sz="2000" dirty="0"/>
              <a:t>Prehajanje toplote in sledi </a:t>
            </a:r>
          </a:p>
          <a:p>
            <a:pPr marL="0" indent="0">
              <a:buNone/>
            </a:pPr>
            <a:r>
              <a:rPr lang="sl-SI" sz="2000" dirty="0"/>
              <a:t>navodilom na naslednji strani.</a:t>
            </a:r>
          </a:p>
          <a:p>
            <a:pPr marL="0" indent="0">
              <a:buNone/>
            </a:pPr>
            <a:r>
              <a:rPr lang="sl-SI" sz="2000" dirty="0"/>
              <a:t>Odgovore </a:t>
            </a:r>
            <a:r>
              <a:rPr lang="sl-SI" sz="2000" b="1" dirty="0"/>
              <a:t>zapiši po točkah</a:t>
            </a:r>
            <a:r>
              <a:rPr lang="sl-SI" sz="2000" dirty="0"/>
              <a:t>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08" y="1412776"/>
            <a:ext cx="792088" cy="9052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896" y="4797152"/>
            <a:ext cx="1872207" cy="1571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181"/>
          <a:stretch/>
        </p:blipFill>
        <p:spPr bwMode="auto">
          <a:xfrm>
            <a:off x="4043138" y="2852936"/>
            <a:ext cx="4656453" cy="264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Slika 6" descr="Clipart Pencil - Pencil Clipart, HD Png Download , Transparent Png ...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07" y="3356992"/>
            <a:ext cx="474045" cy="293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lika 7" descr="Look Clipart Eyes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10" y="2895621"/>
            <a:ext cx="404837" cy="3117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0352797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sz="2800" b="1" dirty="0">
                <a:solidFill>
                  <a:srgbClr val="D25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PREHAJANJE TOPLOTE</a:t>
            </a:r>
            <a:endParaRPr lang="sl-SI" dirty="0"/>
          </a:p>
        </p:txBody>
      </p:sp>
      <p:graphicFrame>
        <p:nvGraphicFramePr>
          <p:cNvPr id="4" name="Ograd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6397642"/>
              </p:ext>
            </p:extLst>
          </p:nvPr>
        </p:nvGraphicFramePr>
        <p:xfrm>
          <a:off x="3995936" y="1556792"/>
          <a:ext cx="3844169" cy="4876799"/>
        </p:xfrm>
        <a:graphic>
          <a:graphicData uri="http://schemas.openxmlformats.org/drawingml/2006/table">
            <a:tbl>
              <a:tblPr firstRow="1" firstCol="1" bandRow="1"/>
              <a:tblGrid>
                <a:gridCol w="2284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18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STOPNJA RAZISKOVANJA</a:t>
                      </a:r>
                      <a:endParaRPr lang="sl-SI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97" marR="39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VPRAŠNJA ZA POMOČ</a:t>
                      </a:r>
                      <a:endParaRPr lang="sl-SI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97" marR="39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90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1. Namen raziskave in opredelitev raziskovalnega vprašanja:</a:t>
                      </a:r>
                      <a:endParaRPr lang="sl-SI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sl-SI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sl-SI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sl-SI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97" marR="39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KAJ BOM RAZISKOVAL/A?</a:t>
                      </a:r>
                      <a:endParaRPr lang="sl-SI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97" marR="39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4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2. Predznanje:</a:t>
                      </a:r>
                      <a:endParaRPr lang="sl-SI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sl-SI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sl-SI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97" marR="39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KAJ ŽE VEM O TEM, KAR RAZISKUJEM?</a:t>
                      </a:r>
                      <a:endParaRPr lang="sl-SI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97" marR="39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72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3. Napovedovanje:</a:t>
                      </a:r>
                      <a:endParaRPr lang="sl-SI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sl-SI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sl-SI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sl-SI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97" marR="39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KAJ MENIM, DA SE BO ZGODILO?</a:t>
                      </a:r>
                      <a:endParaRPr lang="sl-SI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97" marR="39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90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4.Opredelitev in kontrola spremenljivk:</a:t>
                      </a:r>
                      <a:endParaRPr lang="sl-SI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sl-SI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sl-SI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sl-SI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sl-SI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97" marR="39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KAJ BOM SPREMINJAL-A IN KAJ MORAM OHRANJATI VES ČAS ENAKO?</a:t>
                      </a:r>
                      <a:endParaRPr lang="sl-SI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97" marR="39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90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5. Načrtovanje izvedbe raziskave (poskusov):</a:t>
                      </a:r>
                      <a:endParaRPr lang="sl-SI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sl-SI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sl-SI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sl-SI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sl-SI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97" marR="39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KAKO BOM IZVEDEL-A POSKUS OZ. RAZISKAVO? KAJ BOM ZA TO POTREBOVAL-A?</a:t>
                      </a:r>
                      <a:endParaRPr lang="sl-SI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97" marR="39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72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6. Zbiranje podatkov oz. rezultatov:</a:t>
                      </a:r>
                      <a:endParaRPr lang="sl-SI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sl-SI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sl-SI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sl-SI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97" marR="39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KAJ SE JE ZGODILO? KAJ SEM OPAZIL-A ALI IZMERIL-A? KAJ SEM UGOTOVIL –A?</a:t>
                      </a:r>
                      <a:endParaRPr lang="sl-SI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97" marR="39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54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7. Preverjanje veljavnosti napovedi:</a:t>
                      </a:r>
                      <a:endParaRPr lang="sl-SI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sl-SI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sl-SI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97" marR="39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SE JE ZGODILO TO, KAR SEM NAPOVEDAL-A?</a:t>
                      </a:r>
                      <a:endParaRPr lang="sl-SI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97" marR="39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226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8. (Samo)refleksija: Kaj mi je povzročalo težave pri izvedbi raziskave?</a:t>
                      </a:r>
                      <a:endParaRPr lang="sl-SI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97" marR="39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KAJ MI JE POVZROČALO TEŽAVE PRI IZVEDBI RAZISKAVE?</a:t>
                      </a:r>
                      <a:endParaRPr lang="sl-SI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KAJ BI LAHKO NAREDIL-A DRUGAČE?</a:t>
                      </a:r>
                      <a:endParaRPr lang="sl-SI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KAJ SEM SE NAUČIL-A? </a:t>
                      </a:r>
                      <a:endParaRPr lang="sl-SI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KAKO SEM SE POČUTIL-A PRI IZVAJANJU RAZISKAVE?</a:t>
                      </a:r>
                      <a:endParaRPr lang="sl-SI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97" marR="39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5" name="Slika 4" descr="Rezultat iskanja slik za EXPERIMENTOR&quot;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01"/>
          <a:stretch/>
        </p:blipFill>
        <p:spPr bwMode="auto">
          <a:xfrm>
            <a:off x="179513" y="1052736"/>
            <a:ext cx="2232248" cy="11521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Raven puščični povezovalnik 6"/>
          <p:cNvCxnSpPr/>
          <p:nvPr/>
        </p:nvCxnSpPr>
        <p:spPr>
          <a:xfrm flipV="1">
            <a:off x="3347864" y="2060848"/>
            <a:ext cx="792088" cy="50405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en puščični povezovalnik 7"/>
          <p:cNvCxnSpPr/>
          <p:nvPr/>
        </p:nvCxnSpPr>
        <p:spPr>
          <a:xfrm flipV="1">
            <a:off x="3347864" y="2495575"/>
            <a:ext cx="792088" cy="14401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en puščični povezovalnik 8"/>
          <p:cNvCxnSpPr/>
          <p:nvPr/>
        </p:nvCxnSpPr>
        <p:spPr>
          <a:xfrm>
            <a:off x="3347864" y="2708920"/>
            <a:ext cx="871828" cy="28803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jeZBesedilom 11"/>
          <p:cNvSpPr txBox="1"/>
          <p:nvPr/>
        </p:nvSpPr>
        <p:spPr>
          <a:xfrm>
            <a:off x="899592" y="2312876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Izpolni pred izvedbo poskusa.</a:t>
            </a:r>
          </a:p>
        </p:txBody>
      </p:sp>
      <p:sp>
        <p:nvSpPr>
          <p:cNvPr id="13" name="PoljeZBesedilom 12"/>
          <p:cNvSpPr txBox="1"/>
          <p:nvPr/>
        </p:nvSpPr>
        <p:spPr>
          <a:xfrm>
            <a:off x="823088" y="3356992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Izpolni ob ali pred izvedbo poskusa.</a:t>
            </a:r>
          </a:p>
        </p:txBody>
      </p:sp>
      <p:cxnSp>
        <p:nvCxnSpPr>
          <p:cNvPr id="14" name="Raven puščični povezovalnik 13"/>
          <p:cNvCxnSpPr/>
          <p:nvPr/>
        </p:nvCxnSpPr>
        <p:spPr>
          <a:xfrm flipV="1">
            <a:off x="3182801" y="3598109"/>
            <a:ext cx="851260" cy="190931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en puščični povezovalnik 15"/>
          <p:cNvCxnSpPr/>
          <p:nvPr/>
        </p:nvCxnSpPr>
        <p:spPr>
          <a:xfrm>
            <a:off x="3182801" y="3877627"/>
            <a:ext cx="800298" cy="273963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oljeZBesedilom 19"/>
          <p:cNvSpPr txBox="1"/>
          <p:nvPr/>
        </p:nvSpPr>
        <p:spPr>
          <a:xfrm>
            <a:off x="992585" y="4797152"/>
            <a:ext cx="2037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Izpolni po izvedbi poskusa.</a:t>
            </a:r>
          </a:p>
        </p:txBody>
      </p:sp>
      <p:cxnSp>
        <p:nvCxnSpPr>
          <p:cNvPr id="21" name="Raven puščični povezovalnik 20"/>
          <p:cNvCxnSpPr/>
          <p:nvPr/>
        </p:nvCxnSpPr>
        <p:spPr>
          <a:xfrm flipV="1">
            <a:off x="3059832" y="4797152"/>
            <a:ext cx="779252" cy="19093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ven puščični povezovalnik 21"/>
          <p:cNvCxnSpPr/>
          <p:nvPr/>
        </p:nvCxnSpPr>
        <p:spPr>
          <a:xfrm>
            <a:off x="2987824" y="5120317"/>
            <a:ext cx="966012" cy="12043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ven puščični povezovalnik 23"/>
          <p:cNvCxnSpPr/>
          <p:nvPr/>
        </p:nvCxnSpPr>
        <p:spPr>
          <a:xfrm>
            <a:off x="3059832" y="5240747"/>
            <a:ext cx="779252" cy="420502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Slika 16" descr="Clipart Pencil - Pencil Clipart, HD Png Download , Transparent Png ...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48" y="2497337"/>
            <a:ext cx="474045" cy="293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Slika 17" descr="Clipart Pencil - Pencil Clipart, HD Png Download , Transparent Png ...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43" y="3503550"/>
            <a:ext cx="474045" cy="293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Slika 18" descr="Clipart Pencil - Pencil Clipart, HD Png Download , Transparent Png ...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60" y="4973759"/>
            <a:ext cx="474045" cy="293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60" y="5454768"/>
            <a:ext cx="1154252" cy="1008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PoljeZBesedilom 22"/>
          <p:cNvSpPr txBox="1"/>
          <p:nvPr/>
        </p:nvSpPr>
        <p:spPr>
          <a:xfrm>
            <a:off x="1545679" y="5638761"/>
            <a:ext cx="24374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/>
              <a:t>Kako je prehajala toplota?</a:t>
            </a:r>
          </a:p>
          <a:p>
            <a:r>
              <a:rPr lang="sl-SI" sz="1400" dirty="0"/>
              <a:t>PRERIŠI SLIKO IN OZNAČI S PUŠČICO.</a:t>
            </a:r>
          </a:p>
        </p:txBody>
      </p:sp>
    </p:spTree>
    <p:extLst>
      <p:ext uri="{BB962C8B-B14F-4D97-AF65-F5344CB8AC3E}">
        <p14:creationId xmlns:p14="http://schemas.microsoft.com/office/powerpoint/2010/main" val="4064801761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RAZLIKOVANJE MED TEMPERATURO IN TOPLOTO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49922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l-SI" dirty="0"/>
              <a:t>           </a:t>
            </a:r>
            <a:r>
              <a:rPr lang="sl-SI" u="sng" dirty="0">
                <a:solidFill>
                  <a:srgbClr val="0070C0"/>
                </a:solidFill>
              </a:rPr>
              <a:t>Ali lahko s pomočjo čutil določimo  temperaturo?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              Pa poskusiva.</a:t>
            </a:r>
          </a:p>
          <a:p>
            <a:pPr marL="0" indent="0">
              <a:buNone/>
            </a:pPr>
            <a:r>
              <a:rPr lang="sl-SI" dirty="0"/>
              <a:t>              </a:t>
            </a:r>
            <a:r>
              <a:rPr lang="sl-SI" b="1" dirty="0"/>
              <a:t>Pripomočki: </a:t>
            </a:r>
            <a:r>
              <a:rPr lang="sl-SI" dirty="0"/>
              <a:t>3 lončki,                ,  voda            in</a:t>
            </a:r>
            <a:endParaRPr lang="sl-SI" b="1" dirty="0"/>
          </a:p>
          <a:p>
            <a:pPr marL="0" indent="0">
              <a:buNone/>
            </a:pPr>
            <a:r>
              <a:rPr lang="sl-SI" b="1" dirty="0"/>
              <a:t> Potek: </a:t>
            </a:r>
            <a:r>
              <a:rPr lang="sl-SI" dirty="0"/>
              <a:t>V tri kozarčke nalij vodo:</a:t>
            </a:r>
          </a:p>
          <a:p>
            <a:pPr marL="0" indent="0">
              <a:buNone/>
            </a:pPr>
            <a:r>
              <a:rPr lang="sl-SI" dirty="0"/>
              <a:t>   1.         hladna voda, </a:t>
            </a:r>
          </a:p>
          <a:p>
            <a:pPr marL="0" indent="0">
              <a:buNone/>
            </a:pPr>
            <a:r>
              <a:rPr lang="sl-SI" b="1" dirty="0"/>
              <a:t>   </a:t>
            </a:r>
            <a:r>
              <a:rPr lang="sl-SI" dirty="0"/>
              <a:t>2.         topla voda,</a:t>
            </a:r>
          </a:p>
          <a:p>
            <a:pPr marL="0" indent="0">
              <a:buNone/>
            </a:pPr>
            <a:r>
              <a:rPr lang="sl-SI" b="1" dirty="0"/>
              <a:t>   </a:t>
            </a:r>
            <a:r>
              <a:rPr lang="sl-SI" dirty="0"/>
              <a:t>3.         pol hladne in pol tople vode.</a:t>
            </a:r>
          </a:p>
          <a:p>
            <a:pPr marL="0" indent="0">
              <a:buNone/>
            </a:pPr>
            <a:r>
              <a:rPr lang="sl-SI" dirty="0"/>
              <a:t>Kazalec leve roke pomoči v hladno vodo, istočasno pa kazalec desne roke pomoči v toplo vodo. V vodi ju drži približno 30 s, nato oba kazalca pomoči v lonček napolnjen s pol hladne in pol tople vode. </a:t>
            </a:r>
          </a:p>
          <a:p>
            <a:pPr marL="0" indent="0">
              <a:buNone/>
            </a:pPr>
            <a:r>
              <a:rPr lang="sl-SI" b="1" dirty="0"/>
              <a:t>Kaj občutiš?</a:t>
            </a:r>
          </a:p>
          <a:p>
            <a:pPr marL="0" indent="0">
              <a:buNone/>
            </a:pPr>
            <a:r>
              <a:rPr lang="sl-SI" dirty="0"/>
              <a:t>           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80902"/>
            <a:ext cx="792088" cy="9052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86145"/>
            <a:ext cx="934046" cy="7838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832" y="2478085"/>
            <a:ext cx="553244" cy="5532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816" y="2473408"/>
            <a:ext cx="553244" cy="5532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75478"/>
            <a:ext cx="553244" cy="5532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79"/>
          <a:stretch/>
        </p:blipFill>
        <p:spPr bwMode="auto">
          <a:xfrm>
            <a:off x="6216621" y="2374411"/>
            <a:ext cx="729630" cy="75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350282"/>
            <a:ext cx="799494" cy="799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73" y="3284984"/>
            <a:ext cx="434017" cy="4340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73" y="3680275"/>
            <a:ext cx="408137" cy="4081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41" y="4082656"/>
            <a:ext cx="379249" cy="3792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Slika 13" descr="Finger Wash Stock Illustration - Download Image Now - iStock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510479"/>
            <a:ext cx="1219200" cy="10807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19961998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RAZLIKOVANJE MED TEMPERATURO IN TOPLOTO</a:t>
            </a:r>
            <a:endParaRPr lang="sl-SI" sz="28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sz="2200" dirty="0"/>
              <a:t>             Kaj si ugotovil-a?</a:t>
            </a:r>
          </a:p>
          <a:p>
            <a:pPr marL="0" indent="0">
              <a:buNone/>
            </a:pPr>
            <a:r>
              <a:rPr lang="sl-SI" sz="2200" dirty="0"/>
              <a:t>Najbrž podobno kot jaz. V zadnjem lončku niste mogli določiti ali je voda hladna ali topla.</a:t>
            </a:r>
          </a:p>
          <a:p>
            <a:pPr marL="0" indent="0">
              <a:buNone/>
            </a:pPr>
            <a:r>
              <a:rPr lang="sl-SI" sz="2200" b="1" dirty="0"/>
              <a:t>Ugotovitve: </a:t>
            </a:r>
            <a:r>
              <a:rPr lang="sl-SI" sz="2200" dirty="0"/>
              <a:t>Ugotovil-a sem, da naša čutila za toplo in hladno niso vedno zanesljiva in da z njimi ne moremo natančno izmeriti temperature. Za to bi potrebovali termometer.</a:t>
            </a:r>
          </a:p>
          <a:p>
            <a:pPr marL="0" indent="0">
              <a:buNone/>
            </a:pPr>
            <a:endParaRPr lang="sl-SI" sz="2200" dirty="0"/>
          </a:p>
          <a:p>
            <a:pPr marL="0" indent="0">
              <a:buNone/>
            </a:pPr>
            <a:endParaRPr lang="sl-SI" sz="2200" dirty="0"/>
          </a:p>
          <a:p>
            <a:pPr marL="0" indent="0">
              <a:buNone/>
            </a:pPr>
            <a:endParaRPr lang="sl-SI" sz="2200" dirty="0"/>
          </a:p>
          <a:p>
            <a:pPr marL="0" indent="0">
              <a:buNone/>
            </a:pPr>
            <a:endParaRPr lang="sl-SI" sz="2200" dirty="0"/>
          </a:p>
          <a:p>
            <a:pPr marL="0" indent="0">
              <a:buNone/>
            </a:pPr>
            <a:endParaRPr lang="sl-SI" sz="2200" dirty="0"/>
          </a:p>
          <a:p>
            <a:pPr marL="0" indent="0">
              <a:buNone/>
            </a:pPr>
            <a:r>
              <a:rPr lang="sl-SI" sz="2200" b="1" dirty="0"/>
              <a:t>            Zapiši celoten poskus v zvezek. </a:t>
            </a:r>
          </a:p>
          <a:p>
            <a:pPr marL="0" indent="0">
              <a:buNone/>
            </a:pPr>
            <a:r>
              <a:rPr lang="sl-SI" sz="2200" dirty="0"/>
              <a:t>            </a:t>
            </a:r>
            <a:r>
              <a:rPr lang="sl-SI" sz="2200" b="1" dirty="0"/>
              <a:t>Če želiš </a:t>
            </a:r>
            <a:r>
              <a:rPr lang="sl-SI" sz="2200" dirty="0"/>
              <a:t>lahko poskus tudi </a:t>
            </a:r>
            <a:r>
              <a:rPr lang="sl-SI" sz="2200" b="1" dirty="0"/>
              <a:t>ilustriraš.</a:t>
            </a:r>
          </a:p>
          <a:p>
            <a:pPr marL="0" indent="0">
              <a:buNone/>
            </a:pPr>
            <a:endParaRPr lang="sl-SI" sz="2200" dirty="0"/>
          </a:p>
        </p:txBody>
      </p:sp>
      <p:pic>
        <p:nvPicPr>
          <p:cNvPr id="4" name="Slika 3" descr="Emoticon Happy Face Thinking Posing — Stock Vector © tigatelu ...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23"/>
          <a:stretch/>
        </p:blipFill>
        <p:spPr bwMode="auto">
          <a:xfrm>
            <a:off x="621906" y="1196752"/>
            <a:ext cx="694690" cy="6953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Slika 5" descr="Boy with an idea stock vector. Illustration of brains - 24167561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606"/>
          <a:stretch/>
        </p:blipFill>
        <p:spPr bwMode="auto">
          <a:xfrm>
            <a:off x="1835696" y="3635663"/>
            <a:ext cx="1368152" cy="13702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Slika 6" descr="Genius Boy stock vector. Illustration of people, looking - 27650075"/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7081"/>
          <a:stretch/>
        </p:blipFill>
        <p:spPr bwMode="auto">
          <a:xfrm>
            <a:off x="5331331" y="3672514"/>
            <a:ext cx="1033398" cy="18060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Navzdol ukrivljena puščica 7"/>
          <p:cNvSpPr/>
          <p:nvPr/>
        </p:nvSpPr>
        <p:spPr>
          <a:xfrm>
            <a:off x="3707904" y="3855437"/>
            <a:ext cx="1368152" cy="72008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pic>
        <p:nvPicPr>
          <p:cNvPr id="9" name="Slika 8" descr="Clipart Pencil - Pencil Clipart, HD Png Download , Transparent Png ...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71" y="5400902"/>
            <a:ext cx="680720" cy="39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lika 9" descr="Colour Pencil Clip Art - Cartoon Color Pencil Clip Art, HD Png ..."/>
          <p:cNvPicPr/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90" y="5765598"/>
            <a:ext cx="544830" cy="552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1343245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asnost">
  <a:themeElements>
    <a:clrScheme name="Jasnost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Pisarna – klasično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asnos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328</TotalTime>
  <Words>907</Words>
  <Application>Microsoft Office PowerPoint</Application>
  <PresentationFormat>Diaprojekcija na zaslonu (4:3)</PresentationFormat>
  <Paragraphs>173</Paragraphs>
  <Slides>15</Slides>
  <Notes>0</Notes>
  <HiddenSlides>0</HiddenSlides>
  <MMClips>2</MMClips>
  <ScaleCrop>false</ScaleCrop>
  <HeadingPairs>
    <vt:vector size="8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Vdelani OLE strežniki</vt:lpstr>
      </vt:variant>
      <vt:variant>
        <vt:i4>1</vt:i4>
      </vt:variant>
      <vt:variant>
        <vt:lpstr>Naslovi diapozitivov</vt:lpstr>
      </vt:variant>
      <vt:variant>
        <vt:i4>15</vt:i4>
      </vt:variant>
    </vt:vector>
  </HeadingPairs>
  <TitlesOfParts>
    <vt:vector size="19" baseType="lpstr">
      <vt:lpstr>Arial</vt:lpstr>
      <vt:lpstr>Calibri</vt:lpstr>
      <vt:lpstr>Jasnost</vt:lpstr>
      <vt:lpstr>Document</vt:lpstr>
      <vt:lpstr>PowerPointova predstavitev</vt:lpstr>
      <vt:lpstr>UVODNA NAVODILA</vt:lpstr>
      <vt:lpstr> PRIPRAVI ZDRAV ZAJTRK ZA DRUŽINSKE ČLANE</vt:lpstr>
      <vt:lpstr> PRIPRAVI ZDRAV ZAJTRK ZA DRUŽINSKE ČLANE</vt:lpstr>
      <vt:lpstr>DRŽI / NE DRŽI</vt:lpstr>
      <vt:lpstr>PREHAJANJE TOPLOTE</vt:lpstr>
      <vt:lpstr>PREHAJANJE TOPLOTE</vt:lpstr>
      <vt:lpstr>RAZLIKOVANJE MED TEMPERATURO IN TOPLOTO</vt:lpstr>
      <vt:lpstr>RAZLIKOVANJE MED TEMPERATURO IN TOPLOTO</vt:lpstr>
      <vt:lpstr>GIBALNA DEJAVNOST</vt:lpstr>
      <vt:lpstr>PREVAJANJE TOPLOTE</vt:lpstr>
      <vt:lpstr>PREVAJANJE TOPLOTE- dodatna naloga</vt:lpstr>
      <vt:lpstr>PREVAJANJE TOPLOTE- UGOTOVITVE</vt:lpstr>
      <vt:lpstr>ZAKLJUČEK</vt:lpstr>
      <vt:lpstr>POSTAL SI RAZISKOVALEC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TEHNIŠKI DAN</dc:title>
  <dc:creator>Simona</dc:creator>
  <cp:lastModifiedBy>JuhantPc</cp:lastModifiedBy>
  <cp:revision>34</cp:revision>
  <dcterms:created xsi:type="dcterms:W3CDTF">2020-03-30T15:51:37Z</dcterms:created>
  <dcterms:modified xsi:type="dcterms:W3CDTF">2020-05-02T10:15:22Z</dcterms:modified>
</cp:coreProperties>
</file>