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4"/>
  </p:sldMasterIdLst>
  <p:notesMasterIdLst>
    <p:notesMasterId r:id="rId17"/>
  </p:notesMasterIdLst>
  <p:handoutMasterIdLst>
    <p:handoutMasterId r:id="rId18"/>
  </p:handoutMasterIdLst>
  <p:sldIdLst>
    <p:sldId id="265" r:id="rId5"/>
    <p:sldId id="270" r:id="rId6"/>
    <p:sldId id="271" r:id="rId7"/>
    <p:sldId id="272" r:id="rId8"/>
    <p:sldId id="273" r:id="rId9"/>
    <p:sldId id="274" r:id="rId10"/>
    <p:sldId id="275" r:id="rId11"/>
    <p:sldId id="279" r:id="rId12"/>
    <p:sldId id="276" r:id="rId13"/>
    <p:sldId id="277" r:id="rId14"/>
    <p:sldId id="278" r:id="rId15"/>
    <p:sldId id="280" r:id="rId16"/>
  </p:sldIdLst>
  <p:sldSz cx="12192000" cy="6858000"/>
  <p:notesSz cx="6858000" cy="9144000"/>
  <p:defaultTextStyle>
    <a:defPPr rtl="0"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61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0" d="100"/>
          <a:sy n="90" d="100"/>
        </p:scale>
        <p:origin x="288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glav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sl-SI" dirty="0"/>
          </a:p>
        </p:txBody>
      </p:sp>
      <p:sp>
        <p:nvSpPr>
          <p:cNvPr id="3" name="Označba mesta za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2A48E2A-A718-49D3-A73F-23B9D0F8664A}" type="datetime1">
              <a:rPr lang="sl-SI" smtClean="0"/>
              <a:t>17.4.2020</a:t>
            </a:fld>
            <a:endParaRPr lang="sl-SI" dirty="0"/>
          </a:p>
        </p:txBody>
      </p:sp>
      <p:sp>
        <p:nvSpPr>
          <p:cNvPr id="4" name="Označba mesta za nogo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sl-SI" dirty="0"/>
          </a:p>
        </p:txBody>
      </p:sp>
      <p:sp>
        <p:nvSpPr>
          <p:cNvPr id="5" name="Označba mesta za številko diapoz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78FE58C-C1A6-4C4C-90C2-B7F5B0504B2D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03460503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glav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sl-SI" noProof="0" dirty="0"/>
          </a:p>
        </p:txBody>
      </p:sp>
      <p:sp>
        <p:nvSpPr>
          <p:cNvPr id="3" name="Označba mesta za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C5CE7C6-6BC6-45C4-BAD5-0A648F51C431}" type="datetime1">
              <a:rPr lang="sl-SI" noProof="0" smtClean="0"/>
              <a:t>17.4.2020</a:t>
            </a:fld>
            <a:endParaRPr lang="sl-SI" noProof="0" dirty="0"/>
          </a:p>
        </p:txBody>
      </p:sp>
      <p:sp>
        <p:nvSpPr>
          <p:cNvPr id="4" name="Označba mesta za sliko diapoz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sl-SI" noProof="0" dirty="0"/>
          </a:p>
        </p:txBody>
      </p:sp>
      <p:sp>
        <p:nvSpPr>
          <p:cNvPr id="5" name="Označba mesta za opomb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sl-SI" noProof="0" dirty="0"/>
              <a:t>Uredite sloge besedila matrice</a:t>
            </a:r>
          </a:p>
          <a:p>
            <a:pPr lvl="1" rtl="0"/>
            <a:r>
              <a:rPr lang="sl-SI" noProof="0" dirty="0"/>
              <a:t>Druga raven</a:t>
            </a:r>
          </a:p>
          <a:p>
            <a:pPr lvl="2" rtl="0"/>
            <a:r>
              <a:rPr lang="sl-SI" noProof="0" dirty="0"/>
              <a:t>Tretja raven</a:t>
            </a:r>
          </a:p>
          <a:p>
            <a:pPr lvl="3" rtl="0"/>
            <a:r>
              <a:rPr lang="sl-SI" noProof="0" dirty="0"/>
              <a:t>Četrta raven</a:t>
            </a:r>
          </a:p>
          <a:p>
            <a:pPr lvl="4" rtl="0"/>
            <a:r>
              <a:rPr lang="sl-SI" noProof="0" dirty="0"/>
              <a:t>Peta raven</a:t>
            </a:r>
          </a:p>
        </p:txBody>
      </p:sp>
      <p:sp>
        <p:nvSpPr>
          <p:cNvPr id="6" name="Označba mesta za nogo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sl-SI" noProof="0" dirty="0"/>
          </a:p>
        </p:txBody>
      </p:sp>
      <p:sp>
        <p:nvSpPr>
          <p:cNvPr id="7" name="Označba mesta za številko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10E1E9A-E921-4174-A0FC-51868D7AC568}" type="slidenum">
              <a:rPr lang="sl-SI" noProof="0" smtClean="0"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37378600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sliko diapoz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za opomb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za številko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10E1E9A-E921-4174-A0FC-51868D7AC568}" type="slidenum">
              <a:rPr lang="sl-SI" smtClean="0"/>
              <a:t>1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5858735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041400"/>
            <a:ext cx="9144000" cy="2387600"/>
          </a:xfrm>
        </p:spPr>
        <p:txBody>
          <a:bodyPr rtlCol="0" anchor="b"/>
          <a:lstStyle>
            <a:lvl1pPr algn="ctr" rtl="0">
              <a:defRPr sz="6000"/>
            </a:lvl1pPr>
          </a:lstStyle>
          <a:p>
            <a:pPr rtl="0"/>
            <a:r>
              <a:rPr lang="sl-SI" noProof="0"/>
              <a:t>Kliknite, če želite urediti slog naslova matrice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rtlCol="0"/>
          <a:lstStyle>
            <a:lvl1pPr marL="0" indent="0" algn="ctr">
              <a:buNone/>
              <a:defRPr sz="240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sl-SI"/>
              <a:t>Kliknite, če želite urediti slog podnaslova matrice</a:t>
            </a:r>
            <a:endParaRPr lang="sl-SI" dirty="0"/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AA715A1-0D45-4894-8AED-F88BA8E3525F}" type="datetime1">
              <a:rPr lang="sl-SI" smtClean="0"/>
              <a:t>17.4.2020</a:t>
            </a:fld>
            <a:endParaRPr lang="sl-SI" dirty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dirty="0"/>
              <a:t>Dodajte nogo</a:t>
            </a:r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646705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/>
              <a:t>Kliknite, če želite urediti slog naslova matrice</a:t>
            </a:r>
            <a:endParaRPr lang="sl-SI" dirty="0"/>
          </a:p>
        </p:txBody>
      </p:sp>
      <p:sp>
        <p:nvSpPr>
          <p:cNvPr id="3" name="Označba mesta za navpično besedilo 2"/>
          <p:cNvSpPr>
            <a:spLocks noGrp="1"/>
          </p:cNvSpPr>
          <p:nvPr>
            <p:ph type="body" orient="vert" idx="1"/>
          </p:nvPr>
        </p:nvSpPr>
        <p:spPr>
          <a:xfrm>
            <a:off x="1562100" y="1825625"/>
            <a:ext cx="9791700" cy="4351338"/>
          </a:xfrm>
        </p:spPr>
        <p:txBody>
          <a:bodyPr vert="eaVert" rtlCol="0"/>
          <a:lstStyle/>
          <a:p>
            <a:pPr lvl="0" rtl="0"/>
            <a:r>
              <a:rPr lang="sl-SI"/>
              <a:t>Kliknite za urejanje slogov besedila matrice</a:t>
            </a:r>
          </a:p>
          <a:p>
            <a:pPr lvl="1" rtl="0"/>
            <a:r>
              <a:rPr lang="sl-SI"/>
              <a:t>Druga raven</a:t>
            </a:r>
          </a:p>
          <a:p>
            <a:pPr lvl="2" rtl="0"/>
            <a:r>
              <a:rPr lang="sl-SI"/>
              <a:t>Tretja raven</a:t>
            </a:r>
          </a:p>
          <a:p>
            <a:pPr lvl="3" rtl="0"/>
            <a:r>
              <a:rPr lang="sl-SI"/>
              <a:t>Četrta raven</a:t>
            </a:r>
          </a:p>
          <a:p>
            <a:pPr lvl="4" rtl="0"/>
            <a:r>
              <a:rPr lang="sl-SI"/>
              <a:t>Peta raven</a:t>
            </a:r>
            <a:endParaRPr lang="sl-SI" dirty="0"/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08FB38E-6587-4637-842E-19E94D7F917A}" type="datetime1">
              <a:rPr lang="sl-SI" smtClean="0"/>
              <a:t>17.4.2020</a:t>
            </a:fld>
            <a:endParaRPr lang="sl-SI" dirty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dirty="0"/>
              <a:t>Dodajte nogo</a:t>
            </a:r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821885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en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en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 rtlCol="0"/>
          <a:lstStyle/>
          <a:p>
            <a:pPr rtl="0"/>
            <a:r>
              <a:rPr lang="sl-SI"/>
              <a:t>Kliknite, če želite urediti slog naslova matrice</a:t>
            </a:r>
            <a:endParaRPr lang="sl-SI" dirty="0"/>
          </a:p>
        </p:txBody>
      </p:sp>
      <p:sp>
        <p:nvSpPr>
          <p:cNvPr id="3" name="Označba mesta za navpično besedilo 2"/>
          <p:cNvSpPr>
            <a:spLocks noGrp="1"/>
          </p:cNvSpPr>
          <p:nvPr>
            <p:ph type="body" orient="vert" idx="1"/>
          </p:nvPr>
        </p:nvSpPr>
        <p:spPr>
          <a:xfrm>
            <a:off x="1562100" y="365125"/>
            <a:ext cx="7010400" cy="5811838"/>
          </a:xfrm>
        </p:spPr>
        <p:txBody>
          <a:bodyPr vert="eaVert" rtlCol="0"/>
          <a:lstStyle/>
          <a:p>
            <a:pPr lvl="0" rtl="0"/>
            <a:r>
              <a:rPr lang="sl-SI"/>
              <a:t>Kliknite za urejanje slogov besedila matrice</a:t>
            </a:r>
          </a:p>
          <a:p>
            <a:pPr lvl="1" rtl="0"/>
            <a:r>
              <a:rPr lang="sl-SI"/>
              <a:t>Druga raven</a:t>
            </a:r>
          </a:p>
          <a:p>
            <a:pPr lvl="2" rtl="0"/>
            <a:r>
              <a:rPr lang="sl-SI"/>
              <a:t>Tretja raven</a:t>
            </a:r>
          </a:p>
          <a:p>
            <a:pPr lvl="3" rtl="0"/>
            <a:r>
              <a:rPr lang="sl-SI"/>
              <a:t>Četrta raven</a:t>
            </a:r>
          </a:p>
          <a:p>
            <a:pPr lvl="4" rtl="0"/>
            <a:r>
              <a:rPr lang="sl-SI"/>
              <a:t>Peta raven</a:t>
            </a:r>
            <a:endParaRPr lang="sl-SI" dirty="0"/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9F87E1F-F761-460B-B174-61E866DCB208}" type="datetime1">
              <a:rPr lang="sl-SI" smtClean="0"/>
              <a:t>17.4.2020</a:t>
            </a:fld>
            <a:endParaRPr lang="sl-SI" dirty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dirty="0"/>
              <a:t>Dodajte nogo</a:t>
            </a:r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388830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slov 1"/>
          <p:cNvSpPr>
            <a:spLocks noGrp="1"/>
          </p:cNvSpPr>
          <p:nvPr>
            <p:ph type="title"/>
          </p:nvPr>
        </p:nvSpPr>
        <p:spPr>
          <a:xfrm>
            <a:off x="1562100" y="457200"/>
            <a:ext cx="3932237" cy="1600200"/>
          </a:xfrm>
        </p:spPr>
        <p:txBody>
          <a:bodyPr rtlCol="0" anchor="b"/>
          <a:lstStyle>
            <a:lvl1pPr rtl="0">
              <a:defRPr sz="3200"/>
            </a:lvl1pPr>
          </a:lstStyle>
          <a:p>
            <a:pPr rtl="0"/>
            <a:r>
              <a:rPr lang="sl-SI" noProof="0"/>
              <a:t>Kliknite, če želite urediti slog naslova matrice</a:t>
            </a:r>
            <a:endParaRPr lang="sl-SI" dirty="0"/>
          </a:p>
        </p:txBody>
      </p:sp>
      <p:sp>
        <p:nvSpPr>
          <p:cNvPr id="3" name="Označba mesta za sliko 2" descr="Prazna označba mesta za dodajanje slike. Kliknite označbo mesta in izberite sliko, ki jo želite dodati."/>
          <p:cNvSpPr>
            <a:spLocks noGrp="1"/>
          </p:cNvSpPr>
          <p:nvPr>
            <p:ph type="pic" idx="1"/>
          </p:nvPr>
        </p:nvSpPr>
        <p:spPr>
          <a:xfrm>
            <a:off x="5678904" y="987425"/>
            <a:ext cx="5678424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sl-SI"/>
              <a:t>Kliknite ikono, če želite dodati sliko</a:t>
            </a:r>
            <a:endParaRPr lang="sl-SI" dirty="0"/>
          </a:p>
        </p:txBody>
      </p:sp>
      <p:sp>
        <p:nvSpPr>
          <p:cNvPr id="8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1562100" y="2101850"/>
            <a:ext cx="3932237" cy="375920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BAAB320-D83D-465C-B21B-5C6FD4283A74}" type="datetime1">
              <a:rPr lang="sl-SI" smtClean="0"/>
              <a:t>17.4.2020</a:t>
            </a:fld>
            <a:endParaRPr lang="sl-SI" dirty="0"/>
          </a:p>
        </p:txBody>
      </p:sp>
      <p:sp>
        <p:nvSpPr>
          <p:cNvPr id="6" name="Označba mesta za nogo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dirty="0"/>
              <a:t>Dodajte nogo</a:t>
            </a:r>
          </a:p>
        </p:txBody>
      </p:sp>
      <p:sp>
        <p:nvSpPr>
          <p:cNvPr id="7" name="Označba mesta za številko diapoz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413888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sl-SI" noProof="0"/>
              <a:t>Kliknite, če želite urediti slog naslova matrice</a:t>
            </a:r>
            <a:endParaRPr lang="sl-SI" dirty="0"/>
          </a:p>
        </p:txBody>
      </p:sp>
      <p:sp>
        <p:nvSpPr>
          <p:cNvPr id="3" name="Označba mesta za vsebino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sl-SI" noProof="0"/>
              <a:t>Kliknite za urejanje slogov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  <a:endParaRPr lang="sl-SI" dirty="0"/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8E74794-C324-4453-8BF6-4529F225FE2B}" type="datetime1">
              <a:rPr lang="sl-SI" smtClean="0"/>
              <a:t>17.4.2020</a:t>
            </a:fld>
            <a:endParaRPr lang="sl-SI" dirty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dirty="0"/>
              <a:t>Dodajte nogo</a:t>
            </a:r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198793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41658" y="1709738"/>
            <a:ext cx="10105791" cy="2862262"/>
          </a:xfrm>
        </p:spPr>
        <p:txBody>
          <a:bodyPr rtlCol="0" anchor="b"/>
          <a:lstStyle>
            <a:lvl1pPr>
              <a:defRPr sz="6000"/>
            </a:lvl1pPr>
          </a:lstStyle>
          <a:p>
            <a:pPr rtl="0"/>
            <a:r>
              <a:rPr lang="sl-SI"/>
              <a:t>Kliknite, če želite urediti slog naslova matrice</a:t>
            </a:r>
            <a:endParaRPr lang="sl-SI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1241658" y="4589463"/>
            <a:ext cx="10105791" cy="1500187"/>
          </a:xfrm>
        </p:spPr>
        <p:txBody>
          <a:bodyPr rtlCol="0"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503DBC6-80F0-47B7-B319-283F03F57C40}" type="datetime1">
              <a:rPr lang="sl-SI" smtClean="0"/>
              <a:t>17.4.2020</a:t>
            </a:fld>
            <a:endParaRPr lang="sl-SI" dirty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dirty="0"/>
              <a:t>Dodajte nogo</a:t>
            </a:r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067686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/>
              <a:t>Kliknite, če želite urediti slog naslova matrice</a:t>
            </a:r>
            <a:endParaRPr lang="sl-SI" dirty="0"/>
          </a:p>
        </p:txBody>
      </p:sp>
      <p:sp>
        <p:nvSpPr>
          <p:cNvPr id="3" name="Označba mesta za vsebino 2"/>
          <p:cNvSpPr>
            <a:spLocks noGrp="1"/>
          </p:cNvSpPr>
          <p:nvPr>
            <p:ph sz="half" idx="1"/>
          </p:nvPr>
        </p:nvSpPr>
        <p:spPr>
          <a:xfrm>
            <a:off x="1569700" y="1825625"/>
            <a:ext cx="4754880" cy="4351338"/>
          </a:xfrm>
        </p:spPr>
        <p:txBody>
          <a:bodyPr rtlCol="0"/>
          <a:lstStyle>
            <a:lvl1pPr rtl="0"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sl-SI" noProof="0"/>
              <a:t>Kliknite za urejanje slogov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  <a:endParaRPr lang="sl-SI" dirty="0"/>
          </a:p>
        </p:txBody>
      </p:sp>
      <p:sp>
        <p:nvSpPr>
          <p:cNvPr id="4" name="Označba mesta za vsebino  3"/>
          <p:cNvSpPr>
            <a:spLocks noGrp="1"/>
          </p:cNvSpPr>
          <p:nvPr>
            <p:ph sz="half" idx="2"/>
          </p:nvPr>
        </p:nvSpPr>
        <p:spPr>
          <a:xfrm>
            <a:off x="6605325" y="1825625"/>
            <a:ext cx="4754880" cy="4351338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sl-SI"/>
              <a:t>Kliknite za urejanje slogov besedila matrice</a:t>
            </a:r>
          </a:p>
          <a:p>
            <a:pPr lvl="1" rtl="0"/>
            <a:r>
              <a:rPr lang="sl-SI"/>
              <a:t>Druga raven</a:t>
            </a:r>
          </a:p>
          <a:p>
            <a:pPr lvl="2" rtl="0"/>
            <a:r>
              <a:rPr lang="sl-SI"/>
              <a:t>Tretja raven</a:t>
            </a:r>
          </a:p>
          <a:p>
            <a:pPr lvl="3" rtl="0"/>
            <a:r>
              <a:rPr lang="sl-SI"/>
              <a:t>Četrta raven</a:t>
            </a:r>
          </a:p>
          <a:p>
            <a:pPr lvl="4" rtl="0"/>
            <a:r>
              <a:rPr lang="sl-SI"/>
              <a:t>Peta raven</a:t>
            </a:r>
            <a:endParaRPr lang="sl-SI" dirty="0"/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117D91F-677B-421A-B353-1A49FF3F784C}" type="datetime1">
              <a:rPr lang="sl-SI" smtClean="0"/>
              <a:t>17.4.2020</a:t>
            </a:fld>
            <a:endParaRPr lang="sl-SI" dirty="0"/>
          </a:p>
        </p:txBody>
      </p:sp>
      <p:sp>
        <p:nvSpPr>
          <p:cNvPr id="6" name="Označba mesta za nogo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dirty="0"/>
              <a:t>Dodajte nogo</a:t>
            </a:r>
          </a:p>
        </p:txBody>
      </p:sp>
      <p:sp>
        <p:nvSpPr>
          <p:cNvPr id="7" name="Označba mesta za številko diapoz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0636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324100" y="274638"/>
            <a:ext cx="9023350" cy="1143000"/>
          </a:xfrm>
        </p:spPr>
        <p:txBody>
          <a:bodyPr rtlCol="0"/>
          <a:lstStyle/>
          <a:p>
            <a:pPr rtl="0"/>
            <a:r>
              <a:rPr lang="sl-SI"/>
              <a:t>Kliknite, če želite urediti slog naslova matrice</a:t>
            </a:r>
            <a:endParaRPr lang="sl-SI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1562100" y="1489075"/>
            <a:ext cx="4754880" cy="641350"/>
          </a:xfrm>
          <a:noFill/>
          <a:ln>
            <a:noFill/>
          </a:ln>
        </p:spPr>
        <p:txBody>
          <a:bodyPr rtlCol="0" anchor="b"/>
          <a:lstStyle>
            <a:lvl1pPr marL="0" indent="0">
              <a:buNone/>
              <a:defRPr sz="2400" b="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za vsebino  3"/>
          <p:cNvSpPr>
            <a:spLocks noGrp="1"/>
          </p:cNvSpPr>
          <p:nvPr>
            <p:ph sz="half" idx="2"/>
          </p:nvPr>
        </p:nvSpPr>
        <p:spPr>
          <a:xfrm>
            <a:off x="1562100" y="2193925"/>
            <a:ext cx="4754880" cy="3978275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sl-SI"/>
              <a:t>Kliknite za urejanje slogov besedila matrice</a:t>
            </a:r>
          </a:p>
          <a:p>
            <a:pPr lvl="1" rtl="0"/>
            <a:r>
              <a:rPr lang="sl-SI"/>
              <a:t>Druga raven</a:t>
            </a:r>
          </a:p>
          <a:p>
            <a:pPr lvl="2" rtl="0"/>
            <a:r>
              <a:rPr lang="sl-SI"/>
              <a:t>Tretja raven</a:t>
            </a:r>
          </a:p>
          <a:p>
            <a:pPr lvl="3" rtl="0"/>
            <a:r>
              <a:rPr lang="sl-SI"/>
              <a:t>Četrta raven</a:t>
            </a:r>
          </a:p>
          <a:p>
            <a:pPr lvl="4" rtl="0"/>
            <a:r>
              <a:rPr lang="sl-SI"/>
              <a:t>Peta raven</a:t>
            </a:r>
            <a:endParaRPr lang="sl-SI" dirty="0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598920" y="1489075"/>
            <a:ext cx="4754880" cy="641350"/>
          </a:xfrm>
          <a:noFill/>
          <a:ln>
            <a:noFill/>
          </a:ln>
        </p:spPr>
        <p:txBody>
          <a:bodyPr rtlCol="0" anchor="b"/>
          <a:lstStyle>
            <a:lvl1pPr marL="0" indent="0">
              <a:buNone/>
              <a:defRPr sz="2400" b="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za vsebino 5"/>
          <p:cNvSpPr>
            <a:spLocks noGrp="1"/>
          </p:cNvSpPr>
          <p:nvPr>
            <p:ph sz="quarter" idx="4"/>
          </p:nvPr>
        </p:nvSpPr>
        <p:spPr>
          <a:xfrm>
            <a:off x="6598920" y="2193925"/>
            <a:ext cx="4754880" cy="3978275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sl-SI"/>
              <a:t>Kliknite za urejanje slogov besedila matrice</a:t>
            </a:r>
          </a:p>
          <a:p>
            <a:pPr lvl="1" rtl="0"/>
            <a:r>
              <a:rPr lang="sl-SI"/>
              <a:t>Druga raven</a:t>
            </a:r>
          </a:p>
          <a:p>
            <a:pPr lvl="2" rtl="0"/>
            <a:r>
              <a:rPr lang="sl-SI"/>
              <a:t>Tretja raven</a:t>
            </a:r>
          </a:p>
          <a:p>
            <a:pPr lvl="3" rtl="0"/>
            <a:r>
              <a:rPr lang="sl-SI"/>
              <a:t>Četrta raven</a:t>
            </a:r>
          </a:p>
          <a:p>
            <a:pPr lvl="4" rtl="0"/>
            <a:r>
              <a:rPr lang="sl-SI"/>
              <a:t>Peta raven</a:t>
            </a:r>
            <a:endParaRPr lang="sl-SI" dirty="0"/>
          </a:p>
        </p:txBody>
      </p:sp>
      <p:sp>
        <p:nvSpPr>
          <p:cNvPr id="7" name="Označba mesta za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8803AFA-B72E-4285-A9A7-6E00ACEC98CF}" type="datetime1">
              <a:rPr lang="sl-SI" smtClean="0"/>
              <a:t>17.4.2020</a:t>
            </a:fld>
            <a:endParaRPr lang="sl-SI" dirty="0"/>
          </a:p>
        </p:txBody>
      </p:sp>
      <p:sp>
        <p:nvSpPr>
          <p:cNvPr id="8" name="Označba mesta za nogo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dirty="0"/>
              <a:t>Dodajte nogo</a:t>
            </a:r>
          </a:p>
        </p:txBody>
      </p:sp>
      <p:sp>
        <p:nvSpPr>
          <p:cNvPr id="9" name="Označba mesta za številko diapoz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23166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/>
              <a:t>Kliknite, če želite urediti slog naslova matrice</a:t>
            </a:r>
            <a:endParaRPr lang="sl-SI" dirty="0"/>
          </a:p>
        </p:txBody>
      </p:sp>
      <p:sp>
        <p:nvSpPr>
          <p:cNvPr id="3" name="Označba mesta za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29A6591-30EF-49F2-958E-2E4A11FA6D11}" type="datetime1">
              <a:rPr lang="sl-SI" smtClean="0"/>
              <a:t>17.4.2020</a:t>
            </a:fld>
            <a:endParaRPr lang="sl-SI" dirty="0"/>
          </a:p>
        </p:txBody>
      </p:sp>
      <p:sp>
        <p:nvSpPr>
          <p:cNvPr id="4" name="Označba mesta za nogo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dirty="0"/>
              <a:t>Dodajte nogo</a:t>
            </a:r>
          </a:p>
        </p:txBody>
      </p:sp>
      <p:sp>
        <p:nvSpPr>
          <p:cNvPr id="5" name="Označba mesta za številko diapoz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510586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86AA108-BADC-4397-A415-75D951180E22}" type="datetime1">
              <a:rPr lang="sl-SI" smtClean="0"/>
              <a:t>17.4.2020</a:t>
            </a:fld>
            <a:endParaRPr lang="sl-SI" dirty="0"/>
          </a:p>
        </p:txBody>
      </p:sp>
      <p:sp>
        <p:nvSpPr>
          <p:cNvPr id="3" name="Označba mesta za nogo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dirty="0"/>
              <a:t>Dodajte nogo</a:t>
            </a:r>
          </a:p>
        </p:txBody>
      </p:sp>
      <p:sp>
        <p:nvSpPr>
          <p:cNvPr id="4" name="Označba mesta za številko diapoz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21514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62100" y="457200"/>
            <a:ext cx="3932237" cy="1600200"/>
          </a:xfrm>
        </p:spPr>
        <p:txBody>
          <a:bodyPr rtlCol="0" anchor="b"/>
          <a:lstStyle>
            <a:lvl1pPr rtl="0">
              <a:defRPr sz="3200"/>
            </a:lvl1pPr>
          </a:lstStyle>
          <a:p>
            <a:pPr rtl="0"/>
            <a:r>
              <a:rPr lang="sl-SI" noProof="0"/>
              <a:t>Kliknite, če želite urediti slog naslova matrice</a:t>
            </a:r>
            <a:endParaRPr lang="sl-SI" dirty="0"/>
          </a:p>
        </p:txBody>
      </p:sp>
      <p:sp>
        <p:nvSpPr>
          <p:cNvPr id="3" name="Označba mesta za vsebino 2"/>
          <p:cNvSpPr>
            <a:spLocks noGrp="1"/>
          </p:cNvSpPr>
          <p:nvPr>
            <p:ph idx="1"/>
          </p:nvPr>
        </p:nvSpPr>
        <p:spPr>
          <a:xfrm>
            <a:off x="5678905" y="987425"/>
            <a:ext cx="5676483" cy="4873625"/>
          </a:xfrm>
        </p:spPr>
        <p:txBody>
          <a:bodyPr rtlCol="0"/>
          <a:lstStyle>
            <a:lvl1pPr rtl="0"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sl-SI" noProof="0"/>
              <a:t>Kliknite za urejanje slogov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  <a:endParaRPr lang="sl-SI" dirty="0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1562100" y="2101850"/>
            <a:ext cx="3932237" cy="375920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6B7F128-B348-465E-A4BF-677054314D46}" type="datetime1">
              <a:rPr lang="sl-SI" smtClean="0"/>
              <a:t>17.4.2020</a:t>
            </a:fld>
            <a:endParaRPr lang="sl-SI" dirty="0"/>
          </a:p>
        </p:txBody>
      </p:sp>
      <p:sp>
        <p:nvSpPr>
          <p:cNvPr id="6" name="Označba mesta za nogo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dirty="0"/>
              <a:t>Dodajte nogo</a:t>
            </a:r>
          </a:p>
        </p:txBody>
      </p:sp>
      <p:sp>
        <p:nvSpPr>
          <p:cNvPr id="7" name="Označba mesta za številko diapoz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198712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slov 1"/>
          <p:cNvSpPr>
            <a:spLocks noGrp="1"/>
          </p:cNvSpPr>
          <p:nvPr>
            <p:ph type="title"/>
          </p:nvPr>
        </p:nvSpPr>
        <p:spPr>
          <a:xfrm>
            <a:off x="1562100" y="457200"/>
            <a:ext cx="3932237" cy="1600200"/>
          </a:xfrm>
        </p:spPr>
        <p:txBody>
          <a:bodyPr rtlCol="0" anchor="b"/>
          <a:lstStyle>
            <a:lvl1pPr rtl="0">
              <a:defRPr sz="3200"/>
            </a:lvl1pPr>
          </a:lstStyle>
          <a:p>
            <a:pPr rtl="0"/>
            <a:r>
              <a:rPr lang="sl-SI" noProof="0"/>
              <a:t>Kliknite, če želite urediti slog naslova matrice</a:t>
            </a:r>
            <a:endParaRPr lang="sl-SI" dirty="0"/>
          </a:p>
        </p:txBody>
      </p:sp>
      <p:sp>
        <p:nvSpPr>
          <p:cNvPr id="3" name="Označba mesta za sliko 2" descr="Prazna označba mesta za dodajanje slike. Kliknite označbo mesta in izberite sliko, ki jo želite dodati."/>
          <p:cNvSpPr>
            <a:spLocks noGrp="1"/>
          </p:cNvSpPr>
          <p:nvPr>
            <p:ph type="pic" idx="1"/>
          </p:nvPr>
        </p:nvSpPr>
        <p:spPr>
          <a:xfrm>
            <a:off x="5678904" y="987425"/>
            <a:ext cx="5678424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sl-SI"/>
              <a:t>Kliknite ikono, če želite dodati sliko</a:t>
            </a:r>
            <a:endParaRPr lang="sl-SI" dirty="0"/>
          </a:p>
        </p:txBody>
      </p:sp>
      <p:sp>
        <p:nvSpPr>
          <p:cNvPr id="8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1562100" y="2101850"/>
            <a:ext cx="3932237" cy="375920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F59F009-81FE-4DCC-B4F0-09F17ADC27E0}" type="datetime1">
              <a:rPr lang="sl-SI" smtClean="0"/>
              <a:t>17.4.2020</a:t>
            </a:fld>
            <a:endParaRPr lang="sl-SI" dirty="0"/>
          </a:p>
        </p:txBody>
      </p:sp>
      <p:sp>
        <p:nvSpPr>
          <p:cNvPr id="6" name="Označba mesta za nogo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dirty="0"/>
              <a:t>Dodajte nogo</a:t>
            </a:r>
          </a:p>
        </p:txBody>
      </p:sp>
      <p:sp>
        <p:nvSpPr>
          <p:cNvPr id="7" name="Označba mesta za številko diapoz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619359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naslov 1"/>
          <p:cNvSpPr>
            <a:spLocks noGrp="1"/>
          </p:cNvSpPr>
          <p:nvPr>
            <p:ph type="title"/>
          </p:nvPr>
        </p:nvSpPr>
        <p:spPr>
          <a:xfrm>
            <a:off x="2324100" y="365125"/>
            <a:ext cx="9029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sl-SI" noProof="0" dirty="0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1562100" y="1825625"/>
            <a:ext cx="9791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sl-SI" noProof="0" dirty="0"/>
              <a:t>Uredite sloge besedila matrice</a:t>
            </a:r>
          </a:p>
          <a:p>
            <a:pPr lvl="1" rtl="0"/>
            <a:r>
              <a:rPr lang="sl-SI" noProof="0" dirty="0"/>
              <a:t>Druga raven</a:t>
            </a:r>
          </a:p>
          <a:p>
            <a:pPr lvl="2" rtl="0"/>
            <a:r>
              <a:rPr lang="sl-SI" noProof="0" dirty="0"/>
              <a:t>Tretja raven</a:t>
            </a:r>
          </a:p>
          <a:p>
            <a:pPr lvl="3" rtl="0"/>
            <a:r>
              <a:rPr lang="sl-SI" noProof="0" dirty="0"/>
              <a:t>Četrta raven</a:t>
            </a:r>
          </a:p>
          <a:p>
            <a:pPr lvl="4" rtl="0"/>
            <a:r>
              <a:rPr lang="sl-SI" noProof="0" dirty="0"/>
              <a:t>Peta raven</a:t>
            </a:r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2"/>
          </p:nvPr>
        </p:nvSpPr>
        <p:spPr>
          <a:xfrm>
            <a:off x="1562100" y="6356350"/>
            <a:ext cx="2552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1CED5663-5574-49B0-87F0-CA2E4E4DFE3C}" type="datetime1">
              <a:rPr lang="sl-SI" noProof="0" smtClean="0"/>
              <a:t>17.4.2020</a:t>
            </a:fld>
            <a:endParaRPr lang="sl-SI" noProof="0" dirty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r>
              <a:rPr lang="sl-SI" noProof="0" dirty="0"/>
              <a:t>Dodajte nogo</a:t>
            </a:r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71B7BAC7-FE87-40F6-AA24-4F4685D1B022}" type="slidenum">
              <a:rPr lang="sl-SI" noProof="0" smtClean="0"/>
              <a:pPr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3219367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81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3840" userDrawn="1">
          <p15:clr>
            <a:srgbClr val="F26B43"/>
          </p15:clr>
        </p15:guide>
        <p15:guide id="2" pos="1464" userDrawn="1">
          <p15:clr>
            <a:srgbClr val="F26B43"/>
          </p15:clr>
        </p15:guide>
        <p15:guide id="3" pos="7152" userDrawn="1">
          <p15:clr>
            <a:srgbClr val="F26B43"/>
          </p15:clr>
        </p15:guide>
        <p15:guide id="4" pos="984" userDrawn="1">
          <p15:clr>
            <a:srgbClr val="F26B43"/>
          </p15:clr>
        </p15:guide>
        <p15:guide id="5" orient="horz" pos="388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image" Target="../media/image15.jpg"/><Relationship Id="rId7" Type="http://schemas.openxmlformats.org/officeDocument/2006/relationships/image" Target="../media/image3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4.sv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sl-SI" b="1" dirty="0"/>
              <a:t>Preverjam svoje znanje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sl-SI" b="1" dirty="0">
                <a:solidFill>
                  <a:srgbClr val="00B0F0"/>
                </a:solidFill>
              </a:rPr>
              <a:t>DRU: Prazgodovina (april 2020)</a:t>
            </a:r>
          </a:p>
        </p:txBody>
      </p:sp>
    </p:spTree>
    <p:extLst>
      <p:ext uri="{BB962C8B-B14F-4D97-AF65-F5344CB8AC3E}">
        <p14:creationId xmlns:p14="http://schemas.microsoft.com/office/powerpoint/2010/main" val="923078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2EE8838-13D3-408B-B1BF-52205875A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b="1" dirty="0"/>
              <a:t>Dopolni, da bo opis posode čim bolj natančen.</a:t>
            </a:r>
          </a:p>
        </p:txBody>
      </p:sp>
      <p:pic>
        <p:nvPicPr>
          <p:cNvPr id="7" name="Označba mesta vsebine 6">
            <a:extLst>
              <a:ext uri="{FF2B5EF4-FFF2-40B4-BE49-F238E27FC236}">
                <a16:creationId xmlns:a16="http://schemas.microsoft.com/office/drawing/2014/main" id="{ACF066F0-A478-467C-9564-FC0B1AF6CFB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213769" y="1901032"/>
            <a:ext cx="2841640" cy="34427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Označba mesta vsebine 4">
            <a:extLst>
              <a:ext uri="{FF2B5EF4-FFF2-40B4-BE49-F238E27FC236}">
                <a16:creationId xmlns:a16="http://schemas.microsoft.com/office/drawing/2014/main" id="{B8316641-1414-496B-91A4-6DE64BBF3CE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l-SI" sz="2400" dirty="0"/>
              <a:t>Na sliki je _________________.</a:t>
            </a:r>
          </a:p>
          <a:p>
            <a:pPr marL="0" indent="0">
              <a:buNone/>
            </a:pPr>
            <a:r>
              <a:rPr lang="sl-SI" sz="2400" dirty="0"/>
              <a:t>Naredili so jo v _____________ dobi.</a:t>
            </a:r>
          </a:p>
          <a:p>
            <a:pPr marL="0" indent="0">
              <a:buNone/>
            </a:pPr>
            <a:r>
              <a:rPr lang="sl-SI" sz="2400" dirty="0"/>
              <a:t>Ta posoda je izdelana iz (material) _____________.</a:t>
            </a:r>
          </a:p>
          <a:p>
            <a:pPr marL="0" indent="0">
              <a:buNone/>
            </a:pPr>
            <a:r>
              <a:rPr lang="sl-SI" sz="2400" dirty="0"/>
              <a:t>Posodo so uporabljali za _____________________________.</a:t>
            </a:r>
          </a:p>
          <a:p>
            <a:pPr marL="0" indent="0">
              <a:buNone/>
            </a:pPr>
            <a:r>
              <a:rPr lang="sl-SI" sz="2400" dirty="0"/>
              <a:t>Originalno posodo si lahko ogledamo v ___________________.</a:t>
            </a:r>
          </a:p>
        </p:txBody>
      </p:sp>
      <p:pic>
        <p:nvPicPr>
          <p:cNvPr id="8" name="Grafika 7" descr="Znakovni jezik">
            <a:extLst>
              <a:ext uri="{FF2B5EF4-FFF2-40B4-BE49-F238E27FC236}">
                <a16:creationId xmlns:a16="http://schemas.microsoft.com/office/drawing/2014/main" id="{697B0EB9-D706-4DD9-869C-B42F2C83BE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621799" y="6335991"/>
            <a:ext cx="306897" cy="306897"/>
          </a:xfrm>
          <a:prstGeom prst="rect">
            <a:avLst/>
          </a:prstGeom>
        </p:spPr>
      </p:pic>
      <p:pic>
        <p:nvPicPr>
          <p:cNvPr id="9" name="Grafika 8" descr="Znakovni jezik">
            <a:extLst>
              <a:ext uri="{FF2B5EF4-FFF2-40B4-BE49-F238E27FC236}">
                <a16:creationId xmlns:a16="http://schemas.microsoft.com/office/drawing/2014/main" id="{D23984E8-995A-43E2-A934-1544B63F28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360205" y="6335991"/>
            <a:ext cx="306897" cy="306897"/>
          </a:xfrm>
          <a:prstGeom prst="rect">
            <a:avLst/>
          </a:prstGeom>
        </p:spPr>
      </p:pic>
      <p:pic>
        <p:nvPicPr>
          <p:cNvPr id="10" name="Grafika 9" descr="Znakovni jezik">
            <a:extLst>
              <a:ext uri="{FF2B5EF4-FFF2-40B4-BE49-F238E27FC236}">
                <a16:creationId xmlns:a16="http://schemas.microsoft.com/office/drawing/2014/main" id="{3648EC16-D4D8-480D-8D3B-592E7AEC3A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053308" y="6335991"/>
            <a:ext cx="306897" cy="306897"/>
          </a:xfrm>
          <a:prstGeom prst="rect">
            <a:avLst/>
          </a:prstGeom>
        </p:spPr>
      </p:pic>
      <p:pic>
        <p:nvPicPr>
          <p:cNvPr id="11" name="Grafika 10" descr="Znakovni jezik">
            <a:extLst>
              <a:ext uri="{FF2B5EF4-FFF2-40B4-BE49-F238E27FC236}">
                <a16:creationId xmlns:a16="http://schemas.microsoft.com/office/drawing/2014/main" id="{2CF29FA5-DEAF-42A5-96E3-F94FDF9166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69063" y="6335991"/>
            <a:ext cx="306897" cy="306897"/>
          </a:xfrm>
          <a:prstGeom prst="rect">
            <a:avLst/>
          </a:prstGeom>
        </p:spPr>
      </p:pic>
      <p:pic>
        <p:nvPicPr>
          <p:cNvPr id="12" name="Grafika 11" descr="Znakovni jezik">
            <a:extLst>
              <a:ext uri="{FF2B5EF4-FFF2-40B4-BE49-F238E27FC236}">
                <a16:creationId xmlns:a16="http://schemas.microsoft.com/office/drawing/2014/main" id="{F388A568-2614-4474-815E-14DE04F4DE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50812" y="6335991"/>
            <a:ext cx="306897" cy="306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048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BF5B140-CCCB-45F6-ACC4-A59C7E719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244" y="274638"/>
            <a:ext cx="9552206" cy="1143000"/>
          </a:xfrm>
        </p:spPr>
        <p:txBody>
          <a:bodyPr>
            <a:noAutofit/>
          </a:bodyPr>
          <a:lstStyle/>
          <a:p>
            <a:r>
              <a:rPr lang="sl-SI" sz="3600" b="1" dirty="0"/>
              <a:t>Poimenuj prazgodovinske najdbe in povej, kje so jih našli (najdišče).</a:t>
            </a:r>
          </a:p>
        </p:txBody>
      </p:sp>
      <p:pic>
        <p:nvPicPr>
          <p:cNvPr id="6" name="Označba mesta vsebine 5">
            <a:extLst>
              <a:ext uri="{FF2B5EF4-FFF2-40B4-BE49-F238E27FC236}">
                <a16:creationId xmlns:a16="http://schemas.microsoft.com/office/drawing/2014/main" id="{D2298A51-A9B3-4A06-A7F7-F0F318D1702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248459" y="1698197"/>
            <a:ext cx="1550215" cy="1032468"/>
          </a:xfrm>
        </p:spPr>
      </p:pic>
      <p:sp>
        <p:nvSpPr>
          <p:cNvPr id="10" name="Označba mesta vsebine 9">
            <a:extLst>
              <a:ext uri="{FF2B5EF4-FFF2-40B4-BE49-F238E27FC236}">
                <a16:creationId xmlns:a16="http://schemas.microsoft.com/office/drawing/2014/main" id="{E2DAD0E8-EB7C-4E5C-BEA8-22337C2091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00506" y="1702965"/>
            <a:ext cx="4630723" cy="4941116"/>
          </a:xfrm>
        </p:spPr>
        <p:txBody>
          <a:bodyPr/>
          <a:lstStyle/>
          <a:p>
            <a:pPr marL="0" indent="0">
              <a:buNone/>
            </a:pPr>
            <a:r>
              <a:rPr lang="sl-SI" dirty="0"/>
              <a:t>ime najdbe: ________________</a:t>
            </a:r>
          </a:p>
          <a:p>
            <a:pPr marL="0" indent="0">
              <a:buNone/>
            </a:pPr>
            <a:r>
              <a:rPr lang="sl-SI" dirty="0"/>
              <a:t>najdišče:      ________________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/>
              <a:t>ime najdbe: _______________</a:t>
            </a:r>
          </a:p>
          <a:p>
            <a:pPr marL="0" indent="0">
              <a:buNone/>
            </a:pPr>
            <a:r>
              <a:rPr lang="sl-SI" dirty="0"/>
              <a:t>najdišče:      _______________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/>
              <a:t>ime najdbe: _______________</a:t>
            </a:r>
          </a:p>
          <a:p>
            <a:pPr marL="0" indent="0">
              <a:buNone/>
            </a:pPr>
            <a:r>
              <a:rPr lang="sl-SI" dirty="0"/>
              <a:t>najdišče:      _______________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/>
              <a:t>ime najdbe: _______________</a:t>
            </a:r>
          </a:p>
          <a:p>
            <a:pPr marL="0" indent="0">
              <a:buNone/>
            </a:pPr>
            <a:r>
              <a:rPr lang="sl-SI" dirty="0"/>
              <a:t>najdišče:      _______________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14" name="Slika 13">
            <a:extLst>
              <a:ext uri="{FF2B5EF4-FFF2-40B4-BE49-F238E27FC236}">
                <a16:creationId xmlns:a16="http://schemas.microsoft.com/office/drawing/2014/main" id="{B77C17F2-1E0F-4550-AE2E-93E6249BA9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052" y="2873524"/>
            <a:ext cx="888963" cy="1207508"/>
          </a:xfrm>
          <a:prstGeom prst="rect">
            <a:avLst/>
          </a:prstGeom>
        </p:spPr>
      </p:pic>
      <p:pic>
        <p:nvPicPr>
          <p:cNvPr id="16" name="Slika 15">
            <a:extLst>
              <a:ext uri="{FF2B5EF4-FFF2-40B4-BE49-F238E27FC236}">
                <a16:creationId xmlns:a16="http://schemas.microsoft.com/office/drawing/2014/main" id="{552886F5-4076-4C5C-8217-935328BAC8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8051" y="4345791"/>
            <a:ext cx="1801539" cy="886695"/>
          </a:xfrm>
          <a:prstGeom prst="rect">
            <a:avLst/>
          </a:prstGeom>
        </p:spPr>
      </p:pic>
      <p:pic>
        <p:nvPicPr>
          <p:cNvPr id="18" name="Slika 17">
            <a:extLst>
              <a:ext uri="{FF2B5EF4-FFF2-40B4-BE49-F238E27FC236}">
                <a16:creationId xmlns:a16="http://schemas.microsoft.com/office/drawing/2014/main" id="{52DC6BEC-1E04-42EF-AEDF-A0048EEF76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70101" y="5501183"/>
            <a:ext cx="1276857" cy="1082179"/>
          </a:xfrm>
          <a:prstGeom prst="rect">
            <a:avLst/>
          </a:prstGeom>
        </p:spPr>
      </p:pic>
      <p:pic>
        <p:nvPicPr>
          <p:cNvPr id="20" name="Slika 19">
            <a:extLst>
              <a:ext uri="{FF2B5EF4-FFF2-40B4-BE49-F238E27FC236}">
                <a16:creationId xmlns:a16="http://schemas.microsoft.com/office/drawing/2014/main" id="{68773836-F94A-46AC-AB17-EE0F4A09CE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2173872" y="5659485"/>
            <a:ext cx="1361638" cy="765574"/>
          </a:xfrm>
          <a:prstGeom prst="rect">
            <a:avLst/>
          </a:prstGeom>
        </p:spPr>
      </p:pic>
      <p:pic>
        <p:nvPicPr>
          <p:cNvPr id="21" name="Grafika 20" descr="Znakovni jezik">
            <a:extLst>
              <a:ext uri="{FF2B5EF4-FFF2-40B4-BE49-F238E27FC236}">
                <a16:creationId xmlns:a16="http://schemas.microsoft.com/office/drawing/2014/main" id="{3493CD97-10EB-43E6-9458-94EE3186950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347450" y="6335991"/>
            <a:ext cx="306897" cy="306897"/>
          </a:xfrm>
          <a:prstGeom prst="rect">
            <a:avLst/>
          </a:prstGeom>
        </p:spPr>
      </p:pic>
      <p:pic>
        <p:nvPicPr>
          <p:cNvPr id="22" name="Grafika 21" descr="Znakovni jezik">
            <a:extLst>
              <a:ext uri="{FF2B5EF4-FFF2-40B4-BE49-F238E27FC236}">
                <a16:creationId xmlns:a16="http://schemas.microsoft.com/office/drawing/2014/main" id="{61A1911E-1BFA-4F10-BCEE-38727C9A7A2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677003" y="6335991"/>
            <a:ext cx="306897" cy="306897"/>
          </a:xfrm>
          <a:prstGeom prst="rect">
            <a:avLst/>
          </a:prstGeom>
        </p:spPr>
      </p:pic>
      <p:pic>
        <p:nvPicPr>
          <p:cNvPr id="23" name="Grafika 22" descr="Znakovni jezik">
            <a:extLst>
              <a:ext uri="{FF2B5EF4-FFF2-40B4-BE49-F238E27FC236}">
                <a16:creationId xmlns:a16="http://schemas.microsoft.com/office/drawing/2014/main" id="{766E9BAB-00D6-4A7F-8743-731CFD5E394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017897" y="6335990"/>
            <a:ext cx="306897" cy="306897"/>
          </a:xfrm>
          <a:prstGeom prst="rect">
            <a:avLst/>
          </a:prstGeom>
        </p:spPr>
      </p:pic>
      <p:pic>
        <p:nvPicPr>
          <p:cNvPr id="24" name="Grafika 23" descr="Znakovni jezik">
            <a:extLst>
              <a:ext uri="{FF2B5EF4-FFF2-40B4-BE49-F238E27FC236}">
                <a16:creationId xmlns:a16="http://schemas.microsoft.com/office/drawing/2014/main" id="{4D0EBAEA-72E4-4BEA-A0C2-92EB01F56D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699672" y="6335990"/>
            <a:ext cx="306897" cy="306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285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>
            <a:extLst>
              <a:ext uri="{FF2B5EF4-FFF2-40B4-BE49-F238E27FC236}">
                <a16:creationId xmlns:a16="http://schemas.microsoft.com/office/drawing/2014/main" id="{34ED5993-ED6D-4E84-B42E-CD0B1512E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2100" y="365125"/>
            <a:ext cx="97917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sl-SI" b="1" dirty="0"/>
              <a:t>Koliko tvojih odgovorov je zaslužilo aplavz?</a:t>
            </a:r>
          </a:p>
        </p:txBody>
      </p:sp>
      <p:sp>
        <p:nvSpPr>
          <p:cNvPr id="8" name="Označba mesta vsebine 7">
            <a:extLst>
              <a:ext uri="{FF2B5EF4-FFF2-40B4-BE49-F238E27FC236}">
                <a16:creationId xmlns:a16="http://schemas.microsoft.com/office/drawing/2014/main" id="{1C177FC5-8C31-4B0F-9EB0-46DC116177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2100" y="1817236"/>
            <a:ext cx="9791700" cy="4351338"/>
          </a:xfrm>
        </p:spPr>
        <p:txBody>
          <a:bodyPr/>
          <a:lstStyle/>
          <a:p>
            <a:pPr marL="0" indent="0">
              <a:buNone/>
            </a:pPr>
            <a:endParaRPr lang="sl-SI" dirty="0">
              <a:solidFill>
                <a:srgbClr val="FF0000"/>
              </a:solidFill>
            </a:endParaRPr>
          </a:p>
          <a:p>
            <a:r>
              <a:rPr lang="sl-SI" dirty="0">
                <a:solidFill>
                  <a:srgbClr val="FF0000"/>
                </a:solidFill>
              </a:rPr>
              <a:t>od 33 do 37    </a:t>
            </a:r>
            <a:r>
              <a:rPr lang="sl-SI" dirty="0"/>
              <a:t>: </a:t>
            </a:r>
            <a:r>
              <a:rPr lang="sl-SI" dirty="0">
                <a:solidFill>
                  <a:srgbClr val="FF0000"/>
                </a:solidFill>
              </a:rPr>
              <a:t>Sem odličen poznavalec/poznavalka prazgodovine.</a:t>
            </a:r>
          </a:p>
          <a:p>
            <a:pPr marL="0" indent="0">
              <a:buNone/>
            </a:pPr>
            <a:endParaRPr lang="sl-SI" dirty="0"/>
          </a:p>
          <a:p>
            <a:r>
              <a:rPr lang="sl-SI" dirty="0">
                <a:solidFill>
                  <a:srgbClr val="C00000"/>
                </a:solidFill>
              </a:rPr>
              <a:t>od 22 do 31    </a:t>
            </a:r>
            <a:r>
              <a:rPr lang="sl-SI" dirty="0"/>
              <a:t>: </a:t>
            </a:r>
            <a:r>
              <a:rPr lang="sl-SI" dirty="0">
                <a:solidFill>
                  <a:srgbClr val="C00000"/>
                </a:solidFill>
              </a:rPr>
              <a:t>Prazgodovino dobro poznam, vendar ne bo nič narobe, če še malce ponovim.</a:t>
            </a:r>
          </a:p>
          <a:p>
            <a:pPr marL="0" indent="0">
              <a:buNone/>
            </a:pPr>
            <a:endParaRPr lang="sl-SI" dirty="0"/>
          </a:p>
          <a:p>
            <a:r>
              <a:rPr lang="sl-SI" dirty="0">
                <a:solidFill>
                  <a:srgbClr val="00B050"/>
                </a:solidFill>
              </a:rPr>
              <a:t>od 17 do 21    </a:t>
            </a:r>
            <a:r>
              <a:rPr lang="sl-SI" dirty="0"/>
              <a:t>: </a:t>
            </a:r>
            <a:r>
              <a:rPr lang="sl-SI" dirty="0">
                <a:solidFill>
                  <a:srgbClr val="00B050"/>
                </a:solidFill>
              </a:rPr>
              <a:t>Mhm! Za boljše poznavanje prazgodovine si bom moral/a vzeti čas.</a:t>
            </a:r>
          </a:p>
        </p:txBody>
      </p:sp>
      <p:pic>
        <p:nvPicPr>
          <p:cNvPr id="5" name="Grafika 4" descr="Znakovni jezik">
            <a:extLst>
              <a:ext uri="{FF2B5EF4-FFF2-40B4-BE49-F238E27FC236}">
                <a16:creationId xmlns:a16="http://schemas.microsoft.com/office/drawing/2014/main" id="{1AF58235-F2FA-4763-8FDF-877B43943F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95958" y="2394901"/>
            <a:ext cx="306897" cy="306897"/>
          </a:xfrm>
          <a:prstGeom prst="rect">
            <a:avLst/>
          </a:prstGeom>
        </p:spPr>
      </p:pic>
      <p:pic>
        <p:nvPicPr>
          <p:cNvPr id="6" name="Grafika 5" descr="Znakovni jezik">
            <a:extLst>
              <a:ext uri="{FF2B5EF4-FFF2-40B4-BE49-F238E27FC236}">
                <a16:creationId xmlns:a16="http://schemas.microsoft.com/office/drawing/2014/main" id="{3794A36E-FE20-4CA8-AC9C-D8EBB4F22C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83611" y="3839456"/>
            <a:ext cx="306897" cy="306897"/>
          </a:xfrm>
          <a:prstGeom prst="rect">
            <a:avLst/>
          </a:prstGeom>
        </p:spPr>
      </p:pic>
      <p:pic>
        <p:nvPicPr>
          <p:cNvPr id="9" name="Grafika 8" descr="Znakovni jezik">
            <a:extLst>
              <a:ext uri="{FF2B5EF4-FFF2-40B4-BE49-F238E27FC236}">
                <a16:creationId xmlns:a16="http://schemas.microsoft.com/office/drawing/2014/main" id="{885913AF-6260-48A1-AC30-79D9BE40AB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55616" y="5211108"/>
            <a:ext cx="306897" cy="306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482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4F1F8B5-7EF0-4C7A-A035-D1559F71A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l-SI" sz="3600" b="1" dirty="0"/>
              <a:t>Kaj je zgodovina? Izberi ustrezen odgovor.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56CEBF26-CF6B-4995-BA3E-14257F9097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LcPeriod"/>
            </a:pPr>
            <a:r>
              <a:rPr lang="sl-SI" dirty="0"/>
              <a:t>Veda o nastanku Zemlje.</a:t>
            </a:r>
          </a:p>
          <a:p>
            <a:pPr marL="514350" indent="-514350">
              <a:buAutoNum type="alphaLcPeriod"/>
            </a:pPr>
            <a:r>
              <a:rPr lang="sl-SI" dirty="0"/>
              <a:t>Veda o preteklosti človeštva.</a:t>
            </a:r>
          </a:p>
          <a:p>
            <a:pPr marL="514350" indent="-514350">
              <a:buAutoNum type="alphaLcPeriod"/>
            </a:pPr>
            <a:r>
              <a:rPr lang="sl-SI" dirty="0"/>
              <a:t>Veda o razvoju dinozavrov.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747C9F4C-BE55-49F7-8BE9-E8C7328F60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3008" y="3654059"/>
            <a:ext cx="5432315" cy="313263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Grafika 5" descr="Znakovni jezik">
            <a:extLst>
              <a:ext uri="{FF2B5EF4-FFF2-40B4-BE49-F238E27FC236}">
                <a16:creationId xmlns:a16="http://schemas.microsoft.com/office/drawing/2014/main" id="{107131A3-3A76-4BBC-94B5-4DED132B3A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562125" y="6412685"/>
            <a:ext cx="306897" cy="306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965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19156C6-2547-413D-A17C-0AFE47309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l-SI" sz="3600" b="1" dirty="0"/>
              <a:t>Katero vrsto zgodovinskega vira predstavlja slika? Izberi ustrezen odgovor.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70FAA55B-2157-4AF2-B95E-7E984EB138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22252" y="2617364"/>
            <a:ext cx="4145271" cy="3559597"/>
          </a:xfrm>
        </p:spPr>
        <p:txBody>
          <a:bodyPr/>
          <a:lstStyle/>
          <a:p>
            <a:pPr marL="0" indent="0">
              <a:buNone/>
            </a:pPr>
            <a:r>
              <a:rPr lang="sl-SI" dirty="0"/>
              <a:t>a. Pisni vir.</a:t>
            </a:r>
          </a:p>
          <a:p>
            <a:pPr marL="0" indent="0">
              <a:buNone/>
            </a:pPr>
            <a:r>
              <a:rPr lang="sl-SI" dirty="0"/>
              <a:t>b. Ustni vir.</a:t>
            </a:r>
          </a:p>
          <a:p>
            <a:pPr marL="0" indent="0">
              <a:buNone/>
            </a:pPr>
            <a:r>
              <a:rPr lang="sl-SI" dirty="0"/>
              <a:t>c. Materialni vir.</a:t>
            </a:r>
          </a:p>
          <a:p>
            <a:pPr marL="0" indent="0">
              <a:buNone/>
            </a:pPr>
            <a:r>
              <a:rPr lang="sl-SI" dirty="0"/>
              <a:t>d. Avdiovizualni vir.</a:t>
            </a:r>
          </a:p>
        </p:txBody>
      </p:sp>
      <p:pic>
        <p:nvPicPr>
          <p:cNvPr id="5" name="Označba mesta vsebine 4">
            <a:extLst>
              <a:ext uri="{FF2B5EF4-FFF2-40B4-BE49-F238E27FC236}">
                <a16:creationId xmlns:a16="http://schemas.microsoft.com/office/drawing/2014/main" id="{F1821ACE-1745-4BF3-8122-75857224972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339029" y="2960219"/>
            <a:ext cx="3756971" cy="22083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Grafika 6" descr="Znakovni jezik">
            <a:extLst>
              <a:ext uri="{FF2B5EF4-FFF2-40B4-BE49-F238E27FC236}">
                <a16:creationId xmlns:a16="http://schemas.microsoft.com/office/drawing/2014/main" id="{2E42A368-7CE8-4EB8-BF91-449D46AF5A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522032" y="6365877"/>
            <a:ext cx="306897" cy="306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386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>
            <a:extLst>
              <a:ext uri="{FF2B5EF4-FFF2-40B4-BE49-F238E27FC236}">
                <a16:creationId xmlns:a16="http://schemas.microsoft.com/office/drawing/2014/main" id="{DA042EDE-31EE-42D0-8EB2-8F8A2DFA3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l-SI" sz="3600" b="1" dirty="0"/>
              <a:t>Zgodovinska obdobja razvrsti v pravilno zaporedje, od najstarejšega do najmlajšega.</a:t>
            </a:r>
          </a:p>
        </p:txBody>
      </p:sp>
      <p:sp>
        <p:nvSpPr>
          <p:cNvPr id="7" name="Označba mesta vsebine 6">
            <a:extLst>
              <a:ext uri="{FF2B5EF4-FFF2-40B4-BE49-F238E27FC236}">
                <a16:creationId xmlns:a16="http://schemas.microsoft.com/office/drawing/2014/main" id="{E8EF58C6-2001-45D3-8FEA-E55B3F5B22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75493" y="1794632"/>
            <a:ext cx="4754880" cy="4351338"/>
          </a:xfrm>
        </p:spPr>
        <p:txBody>
          <a:bodyPr/>
          <a:lstStyle/>
          <a:p>
            <a:pPr marL="0" indent="0">
              <a:buNone/>
            </a:pPr>
            <a:r>
              <a:rPr lang="sl-SI" dirty="0"/>
              <a:t>srednji vek</a:t>
            </a:r>
          </a:p>
          <a:p>
            <a:pPr marL="0" indent="0">
              <a:buNone/>
            </a:pPr>
            <a:r>
              <a:rPr lang="sl-SI" dirty="0"/>
              <a:t>novi vek</a:t>
            </a:r>
          </a:p>
          <a:p>
            <a:pPr marL="0" indent="0">
              <a:buNone/>
            </a:pPr>
            <a:r>
              <a:rPr lang="sl-SI" dirty="0"/>
              <a:t>prazgodovina</a:t>
            </a:r>
          </a:p>
          <a:p>
            <a:pPr marL="0" indent="0">
              <a:buNone/>
            </a:pPr>
            <a:r>
              <a:rPr lang="sl-SI" dirty="0"/>
              <a:t>moderna doba ali sodobnost</a:t>
            </a:r>
          </a:p>
          <a:p>
            <a:pPr marL="0" indent="0">
              <a:buNone/>
            </a:pPr>
            <a:r>
              <a:rPr lang="sl-SI" dirty="0"/>
              <a:t>stari vek</a:t>
            </a:r>
          </a:p>
          <a:p>
            <a:pPr marL="0" indent="0">
              <a:buNone/>
            </a:pPr>
            <a:endParaRPr lang="sl-SI" dirty="0"/>
          </a:p>
        </p:txBody>
      </p:sp>
      <p:sp>
        <p:nvSpPr>
          <p:cNvPr id="8" name="Označba mesta vsebine 7">
            <a:extLst>
              <a:ext uri="{FF2B5EF4-FFF2-40B4-BE49-F238E27FC236}">
                <a16:creationId xmlns:a16="http://schemas.microsoft.com/office/drawing/2014/main" id="{4F321E70-3F8F-4581-BEA8-6FD2D31F604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/>
              <a:t>1.____________________</a:t>
            </a:r>
          </a:p>
          <a:p>
            <a:pPr marL="0" indent="0">
              <a:buNone/>
            </a:pPr>
            <a:r>
              <a:rPr lang="sl-SI" dirty="0"/>
              <a:t>2.____________________</a:t>
            </a:r>
          </a:p>
          <a:p>
            <a:pPr marL="0" indent="0">
              <a:buNone/>
            </a:pPr>
            <a:r>
              <a:rPr lang="sl-SI" dirty="0"/>
              <a:t>3.____________________</a:t>
            </a:r>
          </a:p>
          <a:p>
            <a:pPr marL="0" indent="0">
              <a:buNone/>
            </a:pPr>
            <a:r>
              <a:rPr lang="sl-SI" dirty="0"/>
              <a:t>4.____________________</a:t>
            </a:r>
          </a:p>
          <a:p>
            <a:pPr marL="0" indent="0">
              <a:buNone/>
            </a:pPr>
            <a:r>
              <a:rPr lang="sl-SI" dirty="0"/>
              <a:t>5.____________________</a:t>
            </a:r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BF8BDC41-E2BD-47D5-9E2F-33501EA51A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7822" y="4653050"/>
            <a:ext cx="1275111" cy="15239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Grafika 5" descr="Znakovni jezik">
            <a:extLst>
              <a:ext uri="{FF2B5EF4-FFF2-40B4-BE49-F238E27FC236}">
                <a16:creationId xmlns:a16="http://schemas.microsoft.com/office/drawing/2014/main" id="{8C8FADAE-ACA3-4EFF-B008-5A9884489F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667102" y="6339221"/>
            <a:ext cx="306897" cy="306897"/>
          </a:xfrm>
          <a:prstGeom prst="rect">
            <a:avLst/>
          </a:prstGeom>
        </p:spPr>
      </p:pic>
      <p:pic>
        <p:nvPicPr>
          <p:cNvPr id="9" name="Grafika 8" descr="Znakovni jezik">
            <a:extLst>
              <a:ext uri="{FF2B5EF4-FFF2-40B4-BE49-F238E27FC236}">
                <a16:creationId xmlns:a16="http://schemas.microsoft.com/office/drawing/2014/main" id="{DB506C87-865D-4FCA-BE4B-C7C699280E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392239" y="6337732"/>
            <a:ext cx="306897" cy="306897"/>
          </a:xfrm>
          <a:prstGeom prst="rect">
            <a:avLst/>
          </a:prstGeom>
        </p:spPr>
      </p:pic>
      <p:pic>
        <p:nvPicPr>
          <p:cNvPr id="11" name="Grafika 10" descr="Znakovni jezik">
            <a:extLst>
              <a:ext uri="{FF2B5EF4-FFF2-40B4-BE49-F238E27FC236}">
                <a16:creationId xmlns:a16="http://schemas.microsoft.com/office/drawing/2014/main" id="{CBF832BF-A6E8-40E2-AA23-994F4FF582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19061" y="6348457"/>
            <a:ext cx="306897" cy="306897"/>
          </a:xfrm>
          <a:prstGeom prst="rect">
            <a:avLst/>
          </a:prstGeom>
        </p:spPr>
      </p:pic>
      <p:pic>
        <p:nvPicPr>
          <p:cNvPr id="12" name="Grafika 11" descr="Znakovni jezik">
            <a:extLst>
              <a:ext uri="{FF2B5EF4-FFF2-40B4-BE49-F238E27FC236}">
                <a16:creationId xmlns:a16="http://schemas.microsoft.com/office/drawing/2014/main" id="{30E4442A-3DB3-4771-975C-94FE309232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64195" y="6339426"/>
            <a:ext cx="306897" cy="306897"/>
          </a:xfrm>
          <a:prstGeom prst="rect">
            <a:avLst/>
          </a:prstGeom>
        </p:spPr>
      </p:pic>
      <p:pic>
        <p:nvPicPr>
          <p:cNvPr id="13" name="Grafika 12" descr="Znakovni jezik">
            <a:extLst>
              <a:ext uri="{FF2B5EF4-FFF2-40B4-BE49-F238E27FC236}">
                <a16:creationId xmlns:a16="http://schemas.microsoft.com/office/drawing/2014/main" id="{BFCA6ABE-662F-42C3-BAF9-D6858844B6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74076" y="6357488"/>
            <a:ext cx="306897" cy="306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91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2F2B11D-5ED1-492A-BEB1-44DC8C55A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b="1" dirty="0"/>
              <a:t>Kateri odgovor je pravilen?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259FC9D0-2830-496D-B4BD-BD40D9FD90C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>
                <a:solidFill>
                  <a:srgbClr val="0070C0"/>
                </a:solidFill>
              </a:rPr>
              <a:t>Prazgodovino razdelimo na več dob. Katera je najstarejša?</a:t>
            </a:r>
          </a:p>
          <a:p>
            <a:pPr marL="0" indent="0">
              <a:buNone/>
            </a:pPr>
            <a:endParaRPr lang="sl-SI" dirty="0"/>
          </a:p>
          <a:p>
            <a:r>
              <a:rPr lang="sl-SI" dirty="0"/>
              <a:t>bakrena doba</a:t>
            </a:r>
          </a:p>
          <a:p>
            <a:r>
              <a:rPr lang="sl-SI" dirty="0"/>
              <a:t>bronasta doba</a:t>
            </a:r>
          </a:p>
          <a:p>
            <a:r>
              <a:rPr lang="sl-SI" dirty="0"/>
              <a:t>kamena doba</a:t>
            </a:r>
          </a:p>
          <a:p>
            <a:r>
              <a:rPr lang="sl-SI" dirty="0"/>
              <a:t>železna doba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EE8CE160-F3B3-440F-A954-2FF9EF68308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>
                <a:solidFill>
                  <a:srgbClr val="0070C0"/>
                </a:solidFill>
              </a:rPr>
              <a:t>V kateri dobi so prvič uporabljali pestnjak?</a:t>
            </a:r>
          </a:p>
          <a:p>
            <a:pPr marL="0" indent="0">
              <a:buNone/>
            </a:pPr>
            <a:endParaRPr lang="sl-SI" dirty="0"/>
          </a:p>
          <a:p>
            <a:r>
              <a:rPr lang="sl-SI" dirty="0"/>
              <a:t>V bakreni dobi.</a:t>
            </a:r>
          </a:p>
          <a:p>
            <a:r>
              <a:rPr lang="sl-SI" dirty="0"/>
              <a:t>V kameni dobi.</a:t>
            </a:r>
          </a:p>
          <a:p>
            <a:r>
              <a:rPr lang="sl-SI" dirty="0"/>
              <a:t>V bronasti dobi.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B5DA6F03-57F2-4235-B2AC-D01E80555C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4299" y="4862178"/>
            <a:ext cx="1932962" cy="144972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Grafika 6" descr="Znakovni jezik">
            <a:extLst>
              <a:ext uri="{FF2B5EF4-FFF2-40B4-BE49-F238E27FC236}">
                <a16:creationId xmlns:a16="http://schemas.microsoft.com/office/drawing/2014/main" id="{D80BE2EA-B31C-406B-8ADA-7BEFA7C300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622248" y="6302436"/>
            <a:ext cx="306897" cy="306897"/>
          </a:xfrm>
          <a:prstGeom prst="rect">
            <a:avLst/>
          </a:prstGeom>
        </p:spPr>
      </p:pic>
      <p:pic>
        <p:nvPicPr>
          <p:cNvPr id="8" name="Grafika 7" descr="Znakovni jezik">
            <a:extLst>
              <a:ext uri="{FF2B5EF4-FFF2-40B4-BE49-F238E27FC236}">
                <a16:creationId xmlns:a16="http://schemas.microsoft.com/office/drawing/2014/main" id="{E0C5E192-6D17-4590-866C-BAC0065DC2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360205" y="6311900"/>
            <a:ext cx="306897" cy="306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620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E4B3850-49FC-49B1-8F9E-CD05FECD3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b="1" dirty="0"/>
              <a:t>Poišči ustrezne odgovore.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20A63F12-076B-4F37-95AC-04F710D50D7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>
                <a:solidFill>
                  <a:srgbClr val="C00000"/>
                </a:solidFill>
              </a:rPr>
              <a:t>S čim so se preživljali ljudje v kameni dobi?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/>
              <a:t>a. Z lovom živali.</a:t>
            </a:r>
          </a:p>
          <a:p>
            <a:pPr marL="0" indent="0">
              <a:buNone/>
            </a:pPr>
            <a:r>
              <a:rPr lang="sl-SI" dirty="0"/>
              <a:t>b. S poljedelstvom.</a:t>
            </a:r>
          </a:p>
          <a:p>
            <a:pPr marL="0" indent="0">
              <a:buNone/>
            </a:pPr>
            <a:r>
              <a:rPr lang="sl-SI" dirty="0"/>
              <a:t>c. Z živinorejo.</a:t>
            </a:r>
          </a:p>
          <a:p>
            <a:pPr marL="0" indent="0">
              <a:buNone/>
            </a:pPr>
            <a:r>
              <a:rPr lang="sl-SI" dirty="0"/>
              <a:t>d. Z nabiralništvom.</a:t>
            </a:r>
          </a:p>
          <a:p>
            <a:pPr marL="0" indent="0">
              <a:buNone/>
            </a:pPr>
            <a:endParaRPr lang="sl-SI" dirty="0"/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AA3F2FE3-1605-459C-B3BF-7673CD37E3F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>
                <a:solidFill>
                  <a:srgbClr val="C00000"/>
                </a:solidFill>
              </a:rPr>
              <a:t>Iz česa je bilo orodje in orožje, ki ga je uporabljal človek v kameni dobi?</a:t>
            </a:r>
          </a:p>
          <a:p>
            <a:pPr marL="0" indent="0">
              <a:buNone/>
            </a:pPr>
            <a:endParaRPr lang="sl-SI" dirty="0"/>
          </a:p>
          <a:p>
            <a:pPr marL="514350" indent="-514350">
              <a:buAutoNum type="alphaLcPeriod"/>
            </a:pPr>
            <a:r>
              <a:rPr lang="sl-SI" dirty="0"/>
              <a:t>Iz bakra.</a:t>
            </a:r>
          </a:p>
          <a:p>
            <a:pPr marL="514350" indent="-514350">
              <a:buAutoNum type="alphaLcPeriod"/>
            </a:pPr>
            <a:r>
              <a:rPr lang="sl-SI" dirty="0"/>
              <a:t>Iz kamna.</a:t>
            </a:r>
          </a:p>
          <a:p>
            <a:pPr marL="514350" indent="-514350">
              <a:buAutoNum type="alphaLcPeriod"/>
            </a:pPr>
            <a:r>
              <a:rPr lang="sl-SI" dirty="0"/>
              <a:t>Iz kosti divjih živali.</a:t>
            </a:r>
          </a:p>
          <a:p>
            <a:pPr marL="514350" indent="-514350">
              <a:buAutoNum type="alphaLcPeriod"/>
            </a:pPr>
            <a:r>
              <a:rPr lang="sl-SI" dirty="0"/>
              <a:t>Iz železa.</a:t>
            </a:r>
          </a:p>
          <a:p>
            <a:pPr marL="514350" indent="-514350">
              <a:buAutoNum type="alphaLcPeriod"/>
            </a:pPr>
            <a:r>
              <a:rPr lang="sl-SI" dirty="0"/>
              <a:t>Iz lesa.</a:t>
            </a:r>
          </a:p>
        </p:txBody>
      </p:sp>
      <p:pic>
        <p:nvPicPr>
          <p:cNvPr id="5" name="Grafika 4" descr="Znakovni jezik">
            <a:extLst>
              <a:ext uri="{FF2B5EF4-FFF2-40B4-BE49-F238E27FC236}">
                <a16:creationId xmlns:a16="http://schemas.microsoft.com/office/drawing/2014/main" id="{45BD8E88-531A-4579-AC40-D2CE0B97B6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622248" y="6302436"/>
            <a:ext cx="306897" cy="306897"/>
          </a:xfrm>
          <a:prstGeom prst="rect">
            <a:avLst/>
          </a:prstGeom>
        </p:spPr>
      </p:pic>
      <p:pic>
        <p:nvPicPr>
          <p:cNvPr id="6" name="Grafika 5" descr="Znakovni jezik">
            <a:extLst>
              <a:ext uri="{FF2B5EF4-FFF2-40B4-BE49-F238E27FC236}">
                <a16:creationId xmlns:a16="http://schemas.microsoft.com/office/drawing/2014/main" id="{E0BAE2A8-0E03-4360-A05A-CD32668DBB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60205" y="6311900"/>
            <a:ext cx="306897" cy="306897"/>
          </a:xfrm>
          <a:prstGeom prst="rect">
            <a:avLst/>
          </a:prstGeom>
        </p:spPr>
      </p:pic>
      <p:pic>
        <p:nvPicPr>
          <p:cNvPr id="7" name="Grafika 6" descr="Znakovni jezik">
            <a:extLst>
              <a:ext uri="{FF2B5EF4-FFF2-40B4-BE49-F238E27FC236}">
                <a16:creationId xmlns:a16="http://schemas.microsoft.com/office/drawing/2014/main" id="{8449E949-E3DD-4B37-928F-1A55330837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53308" y="6311900"/>
            <a:ext cx="306897" cy="306897"/>
          </a:xfrm>
          <a:prstGeom prst="rect">
            <a:avLst/>
          </a:prstGeom>
        </p:spPr>
      </p:pic>
      <p:pic>
        <p:nvPicPr>
          <p:cNvPr id="8" name="Grafika 7" descr="Znakovni jezik">
            <a:extLst>
              <a:ext uri="{FF2B5EF4-FFF2-40B4-BE49-F238E27FC236}">
                <a16:creationId xmlns:a16="http://schemas.microsoft.com/office/drawing/2014/main" id="{475F596E-2D31-43B8-A5FB-D918ECE8CC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32835" y="6334800"/>
            <a:ext cx="306897" cy="306897"/>
          </a:xfrm>
          <a:prstGeom prst="rect">
            <a:avLst/>
          </a:prstGeom>
        </p:spPr>
      </p:pic>
      <p:pic>
        <p:nvPicPr>
          <p:cNvPr id="9" name="Grafika 8" descr="Znakovni jezik">
            <a:extLst>
              <a:ext uri="{FF2B5EF4-FFF2-40B4-BE49-F238E27FC236}">
                <a16:creationId xmlns:a16="http://schemas.microsoft.com/office/drawing/2014/main" id="{DDE8E189-BC87-4ADE-B5C5-1401E5B40C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12363" y="6352291"/>
            <a:ext cx="306897" cy="306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213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>
            <a:extLst>
              <a:ext uri="{FF2B5EF4-FFF2-40B4-BE49-F238E27FC236}">
                <a16:creationId xmlns:a16="http://schemas.microsoft.com/office/drawing/2014/main" id="{9645F58D-938B-4907-8B06-6D3E9DBA8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600" b="1" dirty="0"/>
              <a:t>Katero bivališče ali zatočišče je uporabljal človek, ki je živel v kameni dobi?</a:t>
            </a:r>
          </a:p>
        </p:txBody>
      </p:sp>
      <p:sp>
        <p:nvSpPr>
          <p:cNvPr id="10" name="Označba mesta vsebine 9">
            <a:extLst>
              <a:ext uri="{FF2B5EF4-FFF2-40B4-BE49-F238E27FC236}">
                <a16:creationId xmlns:a16="http://schemas.microsoft.com/office/drawing/2014/main" id="{EE8BEEEF-0E94-49D6-85AA-FBDFD5601D5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/>
              <a:t>a. 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/>
              <a:t>     c.</a:t>
            </a:r>
          </a:p>
        </p:txBody>
      </p:sp>
      <p:sp>
        <p:nvSpPr>
          <p:cNvPr id="15" name="Označba mesta vsebine 14">
            <a:extLst>
              <a:ext uri="{FF2B5EF4-FFF2-40B4-BE49-F238E27FC236}">
                <a16:creationId xmlns:a16="http://schemas.microsoft.com/office/drawing/2014/main" id="{9C815EFB-2D4E-4396-87AA-809C8F762E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05325" y="1825625"/>
            <a:ext cx="4754880" cy="4667250"/>
          </a:xfrm>
        </p:spPr>
        <p:txBody>
          <a:bodyPr/>
          <a:lstStyle/>
          <a:p>
            <a:pPr marL="0" indent="0">
              <a:buNone/>
            </a:pPr>
            <a:r>
              <a:rPr lang="sl-SI" dirty="0"/>
              <a:t>b.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/>
              <a:t>d.</a:t>
            </a:r>
          </a:p>
        </p:txBody>
      </p:sp>
      <p:pic>
        <p:nvPicPr>
          <p:cNvPr id="12" name="Slika 11">
            <a:extLst>
              <a:ext uri="{FF2B5EF4-FFF2-40B4-BE49-F238E27FC236}">
                <a16:creationId xmlns:a16="http://schemas.microsoft.com/office/drawing/2014/main" id="{D46FF4B9-94AC-483F-9150-D98C8EA5D2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3190" y="1825625"/>
            <a:ext cx="2667000" cy="2000250"/>
          </a:xfrm>
          <a:prstGeom prst="rect">
            <a:avLst/>
          </a:prstGeom>
        </p:spPr>
      </p:pic>
      <p:pic>
        <p:nvPicPr>
          <p:cNvPr id="14" name="Slika 13">
            <a:extLst>
              <a:ext uri="{FF2B5EF4-FFF2-40B4-BE49-F238E27FC236}">
                <a16:creationId xmlns:a16="http://schemas.microsoft.com/office/drawing/2014/main" id="{CCEC5C3E-B2BE-4226-A87B-692740023F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8020" y="4148412"/>
            <a:ext cx="3348339" cy="1882309"/>
          </a:xfrm>
          <a:prstGeom prst="rect">
            <a:avLst/>
          </a:prstGeom>
        </p:spPr>
      </p:pic>
      <p:pic>
        <p:nvPicPr>
          <p:cNvPr id="17" name="Slika 16">
            <a:extLst>
              <a:ext uri="{FF2B5EF4-FFF2-40B4-BE49-F238E27FC236}">
                <a16:creationId xmlns:a16="http://schemas.microsoft.com/office/drawing/2014/main" id="{6845B617-F51B-4DD5-8707-9FE1823995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3140" y="4148412"/>
            <a:ext cx="2492809" cy="1979290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FFE5A769-967E-43F2-A9AD-27C4C28359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41548" y="1849066"/>
            <a:ext cx="2466517" cy="1382396"/>
          </a:xfrm>
          <a:prstGeom prst="rect">
            <a:avLst/>
          </a:prstGeom>
        </p:spPr>
      </p:pic>
      <p:pic>
        <p:nvPicPr>
          <p:cNvPr id="11" name="Grafika 10" descr="Znakovni jezik">
            <a:extLst>
              <a:ext uri="{FF2B5EF4-FFF2-40B4-BE49-F238E27FC236}">
                <a16:creationId xmlns:a16="http://schemas.microsoft.com/office/drawing/2014/main" id="{EE8D10CB-FAD7-47B6-B094-51D96728E23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622248" y="6302436"/>
            <a:ext cx="306897" cy="306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167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>
            <a:extLst>
              <a:ext uri="{FF2B5EF4-FFF2-40B4-BE49-F238E27FC236}">
                <a16:creationId xmlns:a16="http://schemas.microsoft.com/office/drawing/2014/main" id="{F38564EF-4F34-4994-88FF-3D1400F52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6070" y="365125"/>
            <a:ext cx="10737908" cy="1325563"/>
          </a:xfrm>
        </p:spPr>
        <p:txBody>
          <a:bodyPr>
            <a:normAutofit/>
          </a:bodyPr>
          <a:lstStyle/>
          <a:p>
            <a:r>
              <a:rPr lang="sl-SI" sz="3600" b="1" dirty="0"/>
              <a:t>Z besedami ali besednimi zvezami dopolni povedi.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158C0505-F5AD-4A53-BFC1-10EB2EE0E5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>
                <a:solidFill>
                  <a:srgbClr val="C00000"/>
                </a:solidFill>
              </a:rPr>
              <a:t>ogenj</a:t>
            </a:r>
            <a:r>
              <a:rPr lang="sl-SI" dirty="0"/>
              <a:t>, </a:t>
            </a:r>
            <a:r>
              <a:rPr lang="sl-SI" dirty="0">
                <a:solidFill>
                  <a:schemeClr val="accent6">
                    <a:lumMod val="75000"/>
                  </a:schemeClr>
                </a:solidFill>
              </a:rPr>
              <a:t>nabiralništvo</a:t>
            </a:r>
            <a:r>
              <a:rPr lang="sl-SI" dirty="0"/>
              <a:t>, </a:t>
            </a:r>
            <a:r>
              <a:rPr lang="sl-SI" dirty="0">
                <a:solidFill>
                  <a:schemeClr val="accent2">
                    <a:lumMod val="75000"/>
                  </a:schemeClr>
                </a:solidFill>
              </a:rPr>
              <a:t>živalske kože</a:t>
            </a:r>
            <a:r>
              <a:rPr lang="sl-SI" dirty="0"/>
              <a:t>, </a:t>
            </a:r>
            <a:r>
              <a:rPr lang="sl-SI" dirty="0">
                <a:solidFill>
                  <a:schemeClr val="bg1">
                    <a:lumMod val="50000"/>
                  </a:schemeClr>
                </a:solidFill>
              </a:rPr>
              <a:t>kamen</a:t>
            </a:r>
            <a:r>
              <a:rPr lang="sl-SI" dirty="0"/>
              <a:t>, živalske kosti, </a:t>
            </a:r>
            <a:r>
              <a:rPr lang="sl-SI" dirty="0">
                <a:solidFill>
                  <a:schemeClr val="accent4">
                    <a:lumMod val="75000"/>
                  </a:schemeClr>
                </a:solidFill>
              </a:rPr>
              <a:t>nabiranje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/>
              <a:t>Prvi ljudje so hrano dobili z __________rastlin, sadežev in plodov. Temu rečemo _______________.</a:t>
            </a:r>
          </a:p>
          <a:p>
            <a:pPr marL="0" indent="0">
              <a:buNone/>
            </a:pPr>
            <a:r>
              <a:rPr lang="sl-SI" dirty="0"/>
              <a:t>Za izdelavo orodja in orožja so uporabljali _____________ in ________________.</a:t>
            </a:r>
          </a:p>
          <a:p>
            <a:pPr marL="0" indent="0">
              <a:buNone/>
            </a:pPr>
            <a:r>
              <a:rPr lang="sl-SI" dirty="0"/>
              <a:t>Pomembno odkritje je bil _______________.</a:t>
            </a:r>
          </a:p>
          <a:p>
            <a:pPr marL="0" indent="0">
              <a:buNone/>
            </a:pPr>
            <a:r>
              <a:rPr lang="sl-SI" dirty="0"/>
              <a:t>Pred mrazom, vetrom in dežjem so si telo zaščitili z ____________.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7" name="Grafika 6" descr="Znakovni jezik">
            <a:extLst>
              <a:ext uri="{FF2B5EF4-FFF2-40B4-BE49-F238E27FC236}">
                <a16:creationId xmlns:a16="http://schemas.microsoft.com/office/drawing/2014/main" id="{D534B2F6-DA76-4AA2-9E41-2E9D5AED19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621799" y="6335991"/>
            <a:ext cx="306897" cy="306897"/>
          </a:xfrm>
          <a:prstGeom prst="rect">
            <a:avLst/>
          </a:prstGeom>
        </p:spPr>
      </p:pic>
      <p:pic>
        <p:nvPicPr>
          <p:cNvPr id="8" name="Grafika 7" descr="Znakovni jezik">
            <a:extLst>
              <a:ext uri="{FF2B5EF4-FFF2-40B4-BE49-F238E27FC236}">
                <a16:creationId xmlns:a16="http://schemas.microsoft.com/office/drawing/2014/main" id="{10B68C1B-F9C3-4072-B536-EED2647EBC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14902" y="6335991"/>
            <a:ext cx="306897" cy="306897"/>
          </a:xfrm>
          <a:prstGeom prst="rect">
            <a:avLst/>
          </a:prstGeom>
        </p:spPr>
      </p:pic>
      <p:pic>
        <p:nvPicPr>
          <p:cNvPr id="9" name="Grafika 8" descr="Znakovni jezik">
            <a:extLst>
              <a:ext uri="{FF2B5EF4-FFF2-40B4-BE49-F238E27FC236}">
                <a16:creationId xmlns:a16="http://schemas.microsoft.com/office/drawing/2014/main" id="{DF829DE3-E0DF-44E2-9DA9-643B9AB65D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82389" y="6335991"/>
            <a:ext cx="306897" cy="306897"/>
          </a:xfrm>
          <a:prstGeom prst="rect">
            <a:avLst/>
          </a:prstGeom>
        </p:spPr>
      </p:pic>
      <p:pic>
        <p:nvPicPr>
          <p:cNvPr id="10" name="Grafika 9" descr="Znakovni jezik">
            <a:extLst>
              <a:ext uri="{FF2B5EF4-FFF2-40B4-BE49-F238E27FC236}">
                <a16:creationId xmlns:a16="http://schemas.microsoft.com/office/drawing/2014/main" id="{5D24C7EC-A032-4455-865E-362F746B0F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75492" y="6335991"/>
            <a:ext cx="306897" cy="306897"/>
          </a:xfrm>
          <a:prstGeom prst="rect">
            <a:avLst/>
          </a:prstGeom>
        </p:spPr>
      </p:pic>
      <p:pic>
        <p:nvPicPr>
          <p:cNvPr id="11" name="Grafika 10" descr="Znakovni jezik">
            <a:extLst>
              <a:ext uri="{FF2B5EF4-FFF2-40B4-BE49-F238E27FC236}">
                <a16:creationId xmlns:a16="http://schemas.microsoft.com/office/drawing/2014/main" id="{0AB64286-2781-406F-B16A-3AD4A024F9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68595" y="6335991"/>
            <a:ext cx="306897" cy="306897"/>
          </a:xfrm>
          <a:prstGeom prst="rect">
            <a:avLst/>
          </a:prstGeom>
        </p:spPr>
      </p:pic>
      <p:pic>
        <p:nvPicPr>
          <p:cNvPr id="12" name="Grafika 11" descr="Znakovni jezik">
            <a:extLst>
              <a:ext uri="{FF2B5EF4-FFF2-40B4-BE49-F238E27FC236}">
                <a16:creationId xmlns:a16="http://schemas.microsoft.com/office/drawing/2014/main" id="{8A205153-4CEF-4B08-A4EE-01C922E4FF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61698" y="6335991"/>
            <a:ext cx="306897" cy="306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458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>
            <a:extLst>
              <a:ext uri="{FF2B5EF4-FFF2-40B4-BE49-F238E27FC236}">
                <a16:creationId xmlns:a16="http://schemas.microsoft.com/office/drawing/2014/main" id="{2644C6E3-FB06-4CB7-9607-45FC1D542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7798" y="365125"/>
            <a:ext cx="9676002" cy="1325563"/>
          </a:xfrm>
        </p:spPr>
        <p:txBody>
          <a:bodyPr>
            <a:normAutofit/>
          </a:bodyPr>
          <a:lstStyle/>
          <a:p>
            <a:r>
              <a:rPr lang="sl-SI" sz="3600" b="1" dirty="0"/>
              <a:t>Ob miselnem vzorcu pripoveduj o življenju mostiščarjev/koliščarjev.</a:t>
            </a:r>
          </a:p>
        </p:txBody>
      </p:sp>
      <p:pic>
        <p:nvPicPr>
          <p:cNvPr id="8" name="Označba mesta vsebine 7">
            <a:extLst>
              <a:ext uri="{FF2B5EF4-FFF2-40B4-BE49-F238E27FC236}">
                <a16:creationId xmlns:a16="http://schemas.microsoft.com/office/drawing/2014/main" id="{A8D76E6F-854A-4CE2-853D-3E060A1F43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91031" y="3159061"/>
            <a:ext cx="3099439" cy="1721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0" name="Raven puščični povezovalnik 9">
            <a:extLst>
              <a:ext uri="{FF2B5EF4-FFF2-40B4-BE49-F238E27FC236}">
                <a16:creationId xmlns:a16="http://schemas.microsoft.com/office/drawing/2014/main" id="{6511AC03-E3B7-4CE5-BD54-53591D03D0C5}"/>
              </a:ext>
            </a:extLst>
          </p:cNvPr>
          <p:cNvCxnSpPr>
            <a:cxnSpLocks/>
          </p:cNvCxnSpPr>
          <p:nvPr/>
        </p:nvCxnSpPr>
        <p:spPr>
          <a:xfrm flipH="1" flipV="1">
            <a:off x="4261607" y="2888503"/>
            <a:ext cx="444617" cy="3233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Elipsa 14">
            <a:extLst>
              <a:ext uri="{FF2B5EF4-FFF2-40B4-BE49-F238E27FC236}">
                <a16:creationId xmlns:a16="http://schemas.microsoft.com/office/drawing/2014/main" id="{38E4F0B6-01DB-42C2-83E5-E545B7D09E9D}"/>
              </a:ext>
            </a:extLst>
          </p:cNvPr>
          <p:cNvSpPr/>
          <p:nvPr/>
        </p:nvSpPr>
        <p:spPr>
          <a:xfrm>
            <a:off x="2190574" y="1720052"/>
            <a:ext cx="2776755" cy="1220868"/>
          </a:xfrm>
          <a:prstGeom prst="ellipse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/>
              <a:t>V katerem obdobju so  živeli?</a:t>
            </a:r>
          </a:p>
        </p:txBody>
      </p:sp>
      <p:sp>
        <p:nvSpPr>
          <p:cNvPr id="16" name="Elipsa 15">
            <a:extLst>
              <a:ext uri="{FF2B5EF4-FFF2-40B4-BE49-F238E27FC236}">
                <a16:creationId xmlns:a16="http://schemas.microsoft.com/office/drawing/2014/main" id="{358B2BA7-CC57-4B2F-8E1A-892F46C5A1C7}"/>
              </a:ext>
            </a:extLst>
          </p:cNvPr>
          <p:cNvSpPr/>
          <p:nvPr/>
        </p:nvSpPr>
        <p:spPr>
          <a:xfrm>
            <a:off x="1105102" y="3519183"/>
            <a:ext cx="1963023" cy="914400"/>
          </a:xfrm>
          <a:prstGeom prst="ellipse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/>
              <a:t>Kje so živeli?</a:t>
            </a:r>
          </a:p>
        </p:txBody>
      </p:sp>
      <p:cxnSp>
        <p:nvCxnSpPr>
          <p:cNvPr id="18" name="Raven puščični povezovalnik 17">
            <a:extLst>
              <a:ext uri="{FF2B5EF4-FFF2-40B4-BE49-F238E27FC236}">
                <a16:creationId xmlns:a16="http://schemas.microsoft.com/office/drawing/2014/main" id="{E9A127B1-4F86-4350-B10D-952963399E12}"/>
              </a:ext>
            </a:extLst>
          </p:cNvPr>
          <p:cNvCxnSpPr>
            <a:cxnSpLocks/>
          </p:cNvCxnSpPr>
          <p:nvPr/>
        </p:nvCxnSpPr>
        <p:spPr>
          <a:xfrm flipH="1">
            <a:off x="3084000" y="3951216"/>
            <a:ext cx="90601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2" name="Elipsa 21">
            <a:extLst>
              <a:ext uri="{FF2B5EF4-FFF2-40B4-BE49-F238E27FC236}">
                <a16:creationId xmlns:a16="http://schemas.microsoft.com/office/drawing/2014/main" id="{DF996C61-7A50-4E60-9AA9-CC4E89BD7D2F}"/>
              </a:ext>
            </a:extLst>
          </p:cNvPr>
          <p:cNvSpPr/>
          <p:nvPr/>
        </p:nvSpPr>
        <p:spPr>
          <a:xfrm>
            <a:off x="1431371" y="5264092"/>
            <a:ext cx="2147582" cy="914400"/>
          </a:xfrm>
          <a:prstGeom prst="ellipse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/>
              <a:t>S čim so se preživljali?</a:t>
            </a:r>
          </a:p>
        </p:txBody>
      </p:sp>
      <p:cxnSp>
        <p:nvCxnSpPr>
          <p:cNvPr id="24" name="Raven puščični povezovalnik 23">
            <a:extLst>
              <a:ext uri="{FF2B5EF4-FFF2-40B4-BE49-F238E27FC236}">
                <a16:creationId xmlns:a16="http://schemas.microsoft.com/office/drawing/2014/main" id="{BD74BCF0-4A1C-4866-817C-6BB57062BEA7}"/>
              </a:ext>
            </a:extLst>
          </p:cNvPr>
          <p:cNvCxnSpPr>
            <a:cxnSpLocks/>
          </p:cNvCxnSpPr>
          <p:nvPr/>
        </p:nvCxnSpPr>
        <p:spPr>
          <a:xfrm flipH="1">
            <a:off x="3582098" y="5098425"/>
            <a:ext cx="604008" cy="4613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8" name="Elipsa 27">
            <a:extLst>
              <a:ext uri="{FF2B5EF4-FFF2-40B4-BE49-F238E27FC236}">
                <a16:creationId xmlns:a16="http://schemas.microsoft.com/office/drawing/2014/main" id="{639FD88C-44B7-43E2-9BAC-7471F3572187}"/>
              </a:ext>
            </a:extLst>
          </p:cNvPr>
          <p:cNvSpPr/>
          <p:nvPr/>
        </p:nvSpPr>
        <p:spPr>
          <a:xfrm>
            <a:off x="4091031" y="5943600"/>
            <a:ext cx="2485933" cy="914400"/>
          </a:xfrm>
          <a:prstGeom prst="ellipse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/>
              <a:t>Iz katerega materiala so bile hiše? Opiši.</a:t>
            </a:r>
          </a:p>
        </p:txBody>
      </p:sp>
      <p:cxnSp>
        <p:nvCxnSpPr>
          <p:cNvPr id="30" name="Raven puščični povezovalnik 29">
            <a:extLst>
              <a:ext uri="{FF2B5EF4-FFF2-40B4-BE49-F238E27FC236}">
                <a16:creationId xmlns:a16="http://schemas.microsoft.com/office/drawing/2014/main" id="{E88E2034-19E7-4B6E-8646-C78BBE008C18}"/>
              </a:ext>
            </a:extLst>
          </p:cNvPr>
          <p:cNvCxnSpPr>
            <a:cxnSpLocks/>
          </p:cNvCxnSpPr>
          <p:nvPr/>
        </p:nvCxnSpPr>
        <p:spPr>
          <a:xfrm>
            <a:off x="5095611" y="5150841"/>
            <a:ext cx="0" cy="7633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3" name="Elipsa 32">
            <a:extLst>
              <a:ext uri="{FF2B5EF4-FFF2-40B4-BE49-F238E27FC236}">
                <a16:creationId xmlns:a16="http://schemas.microsoft.com/office/drawing/2014/main" id="{330F0CA8-13E9-4D9F-9B37-491C956A84A9}"/>
              </a:ext>
            </a:extLst>
          </p:cNvPr>
          <p:cNvSpPr/>
          <p:nvPr/>
        </p:nvSpPr>
        <p:spPr>
          <a:xfrm>
            <a:off x="7157267" y="5457037"/>
            <a:ext cx="2147582" cy="914400"/>
          </a:xfrm>
          <a:prstGeom prst="ellipse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/>
              <a:t>S čim so se prehranjevali?</a:t>
            </a:r>
          </a:p>
        </p:txBody>
      </p:sp>
      <p:cxnSp>
        <p:nvCxnSpPr>
          <p:cNvPr id="35" name="Raven puščični povezovalnik 34">
            <a:extLst>
              <a:ext uri="{FF2B5EF4-FFF2-40B4-BE49-F238E27FC236}">
                <a16:creationId xmlns:a16="http://schemas.microsoft.com/office/drawing/2014/main" id="{D77FB5C9-251B-4969-A35C-9FFE17D526C1}"/>
              </a:ext>
            </a:extLst>
          </p:cNvPr>
          <p:cNvCxnSpPr>
            <a:cxnSpLocks/>
            <a:endCxn id="33" idx="1"/>
          </p:cNvCxnSpPr>
          <p:nvPr/>
        </p:nvCxnSpPr>
        <p:spPr>
          <a:xfrm>
            <a:off x="6903292" y="4848838"/>
            <a:ext cx="568481" cy="7421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1" name="Elipsa 40">
            <a:extLst>
              <a:ext uri="{FF2B5EF4-FFF2-40B4-BE49-F238E27FC236}">
                <a16:creationId xmlns:a16="http://schemas.microsoft.com/office/drawing/2014/main" id="{B62137F3-91C8-45D8-8314-6F11BAAC3A3D}"/>
              </a:ext>
            </a:extLst>
          </p:cNvPr>
          <p:cNvSpPr/>
          <p:nvPr/>
        </p:nvSpPr>
        <p:spPr>
          <a:xfrm>
            <a:off x="7855796" y="3053594"/>
            <a:ext cx="3032327" cy="1795244"/>
          </a:xfrm>
          <a:prstGeom prst="ellipse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/>
              <a:t>Katere materiale so uporabljali za izdelavo orodja, orožja, nakita …?</a:t>
            </a:r>
          </a:p>
        </p:txBody>
      </p:sp>
      <p:cxnSp>
        <p:nvCxnSpPr>
          <p:cNvPr id="43" name="Raven puščični povezovalnik 42">
            <a:extLst>
              <a:ext uri="{FF2B5EF4-FFF2-40B4-BE49-F238E27FC236}">
                <a16:creationId xmlns:a16="http://schemas.microsoft.com/office/drawing/2014/main" id="{5EAB865A-FB0C-4710-A46D-8DFE2A8C5B47}"/>
              </a:ext>
            </a:extLst>
          </p:cNvPr>
          <p:cNvCxnSpPr>
            <a:cxnSpLocks/>
          </p:cNvCxnSpPr>
          <p:nvPr/>
        </p:nvCxnSpPr>
        <p:spPr>
          <a:xfrm flipV="1">
            <a:off x="7157267" y="3923938"/>
            <a:ext cx="698529" cy="957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9" name="Elipsa 48">
            <a:extLst>
              <a:ext uri="{FF2B5EF4-FFF2-40B4-BE49-F238E27FC236}">
                <a16:creationId xmlns:a16="http://schemas.microsoft.com/office/drawing/2014/main" id="{66D8F530-AFCB-45C7-89C7-58E18548B5B1}"/>
              </a:ext>
            </a:extLst>
          </p:cNvPr>
          <p:cNvSpPr/>
          <p:nvPr/>
        </p:nvSpPr>
        <p:spPr>
          <a:xfrm>
            <a:off x="5850473" y="1731854"/>
            <a:ext cx="2865688" cy="914400"/>
          </a:xfrm>
          <a:prstGeom prst="ellipse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/>
              <a:t>Kaj je deblak ali drevak? Čemu je bil namenjen?</a:t>
            </a:r>
          </a:p>
        </p:txBody>
      </p:sp>
      <p:cxnSp>
        <p:nvCxnSpPr>
          <p:cNvPr id="53" name="Raven puščični povezovalnik 52">
            <a:extLst>
              <a:ext uri="{FF2B5EF4-FFF2-40B4-BE49-F238E27FC236}">
                <a16:creationId xmlns:a16="http://schemas.microsoft.com/office/drawing/2014/main" id="{8CF009E9-8AC7-42AF-9D86-D922FA0A1618}"/>
              </a:ext>
            </a:extLst>
          </p:cNvPr>
          <p:cNvCxnSpPr>
            <a:cxnSpLocks/>
          </p:cNvCxnSpPr>
          <p:nvPr/>
        </p:nvCxnSpPr>
        <p:spPr>
          <a:xfrm flipV="1">
            <a:off x="6515799" y="2646255"/>
            <a:ext cx="170227" cy="4738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59" name="Grafika 58" descr="Znakovni jezik">
            <a:extLst>
              <a:ext uri="{FF2B5EF4-FFF2-40B4-BE49-F238E27FC236}">
                <a16:creationId xmlns:a16="http://schemas.microsoft.com/office/drawing/2014/main" id="{BE8BCBC0-4E54-42DD-8511-AE0A5766D6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621799" y="6335991"/>
            <a:ext cx="306897" cy="306897"/>
          </a:xfrm>
          <a:prstGeom prst="rect">
            <a:avLst/>
          </a:prstGeom>
        </p:spPr>
      </p:pic>
      <p:pic>
        <p:nvPicPr>
          <p:cNvPr id="65" name="Grafika 64" descr="Znakovni jezik">
            <a:extLst>
              <a:ext uri="{FF2B5EF4-FFF2-40B4-BE49-F238E27FC236}">
                <a16:creationId xmlns:a16="http://schemas.microsoft.com/office/drawing/2014/main" id="{E735D2E2-C714-40BB-B025-9BEADF254A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374444" y="6335992"/>
            <a:ext cx="306897" cy="306897"/>
          </a:xfrm>
          <a:prstGeom prst="rect">
            <a:avLst/>
          </a:prstGeom>
        </p:spPr>
      </p:pic>
      <p:pic>
        <p:nvPicPr>
          <p:cNvPr id="66" name="Grafika 65" descr="Znakovni jezik">
            <a:extLst>
              <a:ext uri="{FF2B5EF4-FFF2-40B4-BE49-F238E27FC236}">
                <a16:creationId xmlns:a16="http://schemas.microsoft.com/office/drawing/2014/main" id="{E9BF4F03-D782-4140-B081-02671C4865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18700" y="6335992"/>
            <a:ext cx="306897" cy="306897"/>
          </a:xfrm>
          <a:prstGeom prst="rect">
            <a:avLst/>
          </a:prstGeom>
        </p:spPr>
      </p:pic>
      <p:pic>
        <p:nvPicPr>
          <p:cNvPr id="67" name="Grafika 66" descr="Znakovni jezik">
            <a:extLst>
              <a:ext uri="{FF2B5EF4-FFF2-40B4-BE49-F238E27FC236}">
                <a16:creationId xmlns:a16="http://schemas.microsoft.com/office/drawing/2014/main" id="{35CA5977-B0A4-4173-B291-ACBBE381DF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71345" y="6336689"/>
            <a:ext cx="306897" cy="306897"/>
          </a:xfrm>
          <a:prstGeom prst="rect">
            <a:avLst/>
          </a:prstGeom>
        </p:spPr>
      </p:pic>
      <p:pic>
        <p:nvPicPr>
          <p:cNvPr id="68" name="Grafika 67" descr="Znakovni jezik">
            <a:extLst>
              <a:ext uri="{FF2B5EF4-FFF2-40B4-BE49-F238E27FC236}">
                <a16:creationId xmlns:a16="http://schemas.microsoft.com/office/drawing/2014/main" id="{199A1B80-FFA1-4EEE-AD71-ACCA775569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15601" y="6337386"/>
            <a:ext cx="306897" cy="306897"/>
          </a:xfrm>
          <a:prstGeom prst="rect">
            <a:avLst/>
          </a:prstGeom>
        </p:spPr>
      </p:pic>
      <p:pic>
        <p:nvPicPr>
          <p:cNvPr id="69" name="Grafika 68" descr="Znakovni jezik">
            <a:extLst>
              <a:ext uri="{FF2B5EF4-FFF2-40B4-BE49-F238E27FC236}">
                <a16:creationId xmlns:a16="http://schemas.microsoft.com/office/drawing/2014/main" id="{9E47CF62-BF84-4744-8C1A-FBAC9CD89D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59408" y="6336689"/>
            <a:ext cx="306897" cy="306897"/>
          </a:xfrm>
          <a:prstGeom prst="rect">
            <a:avLst/>
          </a:prstGeom>
        </p:spPr>
      </p:pic>
      <p:pic>
        <p:nvPicPr>
          <p:cNvPr id="70" name="Grafika 69" descr="Znakovni jezik">
            <a:extLst>
              <a:ext uri="{FF2B5EF4-FFF2-40B4-BE49-F238E27FC236}">
                <a16:creationId xmlns:a16="http://schemas.microsoft.com/office/drawing/2014/main" id="{BE6C401C-D762-4047-BF35-D857D37413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03440" y="6363604"/>
            <a:ext cx="306897" cy="306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488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Predloga z načrtom »Krmar za oblake«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13665952_TF03460508" id="{EE1624C9-790F-48A4-975F-BEB160F6D372}" vid="{CBB6B743-6680-47E3-BA6A-038A07A8B589}"/>
    </a:ext>
  </a:extLst>
</a:theme>
</file>

<file path=ppt/theme/theme2.xml><?xml version="1.0" encoding="utf-8"?>
<a:theme xmlns:a="http://schemas.openxmlformats.org/drawingml/2006/main" name="Officeova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ova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253D857-4181-4777-8893-6E45A690F9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EDD01B8-816B-49B7-8C81-03AB51D87C54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40262f94-9f35-4ac3-9a90-690165a166b7"/>
    <ds:schemaRef ds:uri="a4f35948-e619-41b3-aa29-22878b09cfd2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024FD56-CE1B-42FC-9E83-BFBF160724C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Diapozitivi s temo »Krmar za oblake«</Template>
  <TotalTime>179</TotalTime>
  <Words>503</Words>
  <Application>Microsoft Office PowerPoint</Application>
  <PresentationFormat>Širokozaslonsko</PresentationFormat>
  <Paragraphs>102</Paragraphs>
  <Slides>12</Slides>
  <Notes>1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12</vt:i4>
      </vt:variant>
    </vt:vector>
  </HeadingPairs>
  <TitlesOfParts>
    <vt:vector size="16" baseType="lpstr">
      <vt:lpstr>Arial</vt:lpstr>
      <vt:lpstr>Calibri</vt:lpstr>
      <vt:lpstr>Cambria</vt:lpstr>
      <vt:lpstr>Predloga z načrtom »Krmar za oblake«</vt:lpstr>
      <vt:lpstr>Preverjam svoje znanje</vt:lpstr>
      <vt:lpstr>Kaj je zgodovina? Izberi ustrezen odgovor.</vt:lpstr>
      <vt:lpstr>Katero vrsto zgodovinskega vira predstavlja slika? Izberi ustrezen odgovor.</vt:lpstr>
      <vt:lpstr>Zgodovinska obdobja razvrsti v pravilno zaporedje, od najstarejšega do najmlajšega.</vt:lpstr>
      <vt:lpstr>Kateri odgovor je pravilen?</vt:lpstr>
      <vt:lpstr>Poišči ustrezne odgovore.</vt:lpstr>
      <vt:lpstr>Katero bivališče ali zatočišče je uporabljal človek, ki je živel v kameni dobi?</vt:lpstr>
      <vt:lpstr>Z besedami ali besednimi zvezami dopolni povedi.</vt:lpstr>
      <vt:lpstr>Ob miselnem vzorcu pripoveduj o življenju mostiščarjev/koliščarjev.</vt:lpstr>
      <vt:lpstr>Dopolni, da bo opis posode čim bolj natančen.</vt:lpstr>
      <vt:lpstr>Poimenuj prazgodovinske najdbe in povej, kje so jih našli (najdišče).</vt:lpstr>
      <vt:lpstr>Koliko tvojih odgovorov je zaslužilo aplavz?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Preverjam svoje znanje</dc:title>
  <dc:creator>Dragica</dc:creator>
  <cp:lastModifiedBy>JuhantPc</cp:lastModifiedBy>
  <cp:revision>22</cp:revision>
  <dcterms:created xsi:type="dcterms:W3CDTF">2020-04-16T09:37:56Z</dcterms:created>
  <dcterms:modified xsi:type="dcterms:W3CDTF">2020-04-17T12:43:54Z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74062900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