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83" r:id="rId2"/>
    <p:sldId id="385" r:id="rId3"/>
    <p:sldId id="391" r:id="rId4"/>
    <p:sldId id="384" r:id="rId5"/>
    <p:sldId id="386" r:id="rId6"/>
    <p:sldId id="389" r:id="rId7"/>
    <p:sldId id="387" r:id="rId8"/>
    <p:sldId id="388" r:id="rId9"/>
    <p:sldId id="390" r:id="rId10"/>
    <p:sldId id="392" r:id="rId11"/>
    <p:sldId id="393" r:id="rId12"/>
    <p:sldId id="396" r:id="rId13"/>
    <p:sldId id="397" r:id="rId14"/>
    <p:sldId id="398" r:id="rId15"/>
    <p:sldId id="394" r:id="rId16"/>
    <p:sldId id="395" r:id="rId1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6600"/>
    <a:srgbClr val="672E92"/>
    <a:srgbClr val="66FF66"/>
    <a:srgbClr val="FFD757"/>
    <a:srgbClr val="006600"/>
    <a:srgbClr val="669900"/>
    <a:srgbClr val="008000"/>
    <a:srgbClr val="FFFF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73881-921E-4560-A1D7-C3FBB8AC8929}" type="datetimeFigureOut">
              <a:rPr lang="sl-SI" smtClean="0"/>
              <a:t>9. 05. 2020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5920B-F8BD-4AAD-AF7C-E3087603E71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4837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30" name="Ograda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27B4-CD4A-4645-8ABD-91D8E384429F}" type="datetimeFigureOut">
              <a:rPr lang="sl-SI" smtClean="0"/>
              <a:pPr/>
              <a:t>9. 05. 2020</a:t>
            </a:fld>
            <a:endParaRPr lang="sl-SI"/>
          </a:p>
        </p:txBody>
      </p:sp>
      <p:sp>
        <p:nvSpPr>
          <p:cNvPr id="19" name="Ograda no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7" name="Ograda številke diapoz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0F27-67C7-4B3D-98C9-65F45CC2D58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27B4-CD4A-4645-8ABD-91D8E384429F}" type="datetimeFigureOut">
              <a:rPr lang="sl-SI" smtClean="0"/>
              <a:pPr/>
              <a:t>9. 05. 2020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0F27-67C7-4B3D-98C9-65F45CC2D58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27B4-CD4A-4645-8ABD-91D8E384429F}" type="datetimeFigureOut">
              <a:rPr lang="sl-SI" smtClean="0"/>
              <a:pPr/>
              <a:t>9. 05. 2020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0F27-67C7-4B3D-98C9-65F45CC2D58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27B4-CD4A-4645-8ABD-91D8E384429F}" type="datetimeFigureOut">
              <a:rPr lang="sl-SI" smtClean="0"/>
              <a:pPr/>
              <a:t>9. 05. 2020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0F27-67C7-4B3D-98C9-65F45CC2D58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27B4-CD4A-4645-8ABD-91D8E384429F}" type="datetimeFigureOut">
              <a:rPr lang="sl-SI" smtClean="0"/>
              <a:pPr/>
              <a:t>9. 05. 2020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0F27-67C7-4B3D-98C9-65F45CC2D58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27B4-CD4A-4645-8ABD-91D8E384429F}" type="datetimeFigureOut">
              <a:rPr lang="sl-SI" smtClean="0"/>
              <a:pPr/>
              <a:t>9. 05. 2020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0F27-67C7-4B3D-98C9-65F45CC2D58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27B4-CD4A-4645-8ABD-91D8E384429F}" type="datetimeFigureOut">
              <a:rPr lang="sl-SI" smtClean="0"/>
              <a:pPr/>
              <a:t>9. 05. 2020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0F27-67C7-4B3D-98C9-65F45CC2D58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27B4-CD4A-4645-8ABD-91D8E384429F}" type="datetimeFigureOut">
              <a:rPr lang="sl-SI" smtClean="0"/>
              <a:pPr/>
              <a:t>9. 05. 2020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0F27-67C7-4B3D-98C9-65F45CC2D58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27B4-CD4A-4645-8ABD-91D8E384429F}" type="datetimeFigureOut">
              <a:rPr lang="sl-SI" smtClean="0"/>
              <a:pPr/>
              <a:t>9. 05. 2020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0F27-67C7-4B3D-98C9-65F45CC2D58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27B4-CD4A-4645-8ABD-91D8E384429F}" type="datetimeFigureOut">
              <a:rPr lang="sl-SI" smtClean="0"/>
              <a:pPr/>
              <a:t>9. 05. 2020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0F27-67C7-4B3D-98C9-65F45CC2D58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dreži in zaokroži en kot pravokotnika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 trikotni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27B4-CD4A-4645-8ABD-91D8E384429F}" type="datetimeFigureOut">
              <a:rPr lang="sl-SI" smtClean="0"/>
              <a:pPr/>
              <a:t>9. 05. 2020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1DD0F27-67C7-4B3D-98C9-65F45CC2D58E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10" name="Prostoročno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rostoročno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rostoročno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Ograda naslova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0" name="Ograda besedila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4027B4-CD4A-4645-8ABD-91D8E384429F}" type="datetimeFigureOut">
              <a:rPr lang="sl-SI" smtClean="0"/>
              <a:pPr/>
              <a:t>9. 05. 2020</a:t>
            </a:fld>
            <a:endParaRPr lang="sl-SI"/>
          </a:p>
        </p:txBody>
      </p:sp>
      <p:sp>
        <p:nvSpPr>
          <p:cNvPr id="22" name="Ograda no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1DD0F27-67C7-4B3D-98C9-65F45CC2D58E}" type="slidenum">
              <a:rPr lang="sl-SI" smtClean="0"/>
              <a:pPr/>
              <a:t>‹#›</a:t>
            </a:fld>
            <a:endParaRPr lang="sl-SI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Prostoročn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Prostoročn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google.si/url?sa=i&amp;url=https://www.btc-city.com/sl/ljubljana/vsi-ponudniki/ponudnik/city-ljubljana/tosama-bela-stacunca&amp;psig=AOvVaw27xc9BF_LiRd-3bhFyTVNI&amp;ust=1589124139023000&amp;source=images&amp;cd=vfe&amp;ved=0CAIQjRxqFwoTCNjmhfOKp-kCFQAAAAAdAAAAABAD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hyperlink" Target="https://www.google.si/url?sa=i&amp;url=https://www.btc-city.com/sl/ljubljana/vsi-ponudniki/ponudnik/city-ljubljana/tosama-bela-stacunca&amp;psig=AOvVaw27xc9BF_LiRd-3bhFyTVNI&amp;ust=1589124139023000&amp;source=images&amp;cd=vfe&amp;ved=0CAIQjRxqFwoTCNjmhfOKp-kCFQAAAAAdAAAAABAI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osama.si/o-tosami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994" r="-2106" b="27733"/>
          <a:stretch/>
        </p:blipFill>
        <p:spPr>
          <a:xfrm>
            <a:off x="1763688" y="548680"/>
            <a:ext cx="5684491" cy="144016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204864"/>
            <a:ext cx="3857625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04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408270"/>
            <a:ext cx="8305800" cy="451761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>
                <a:solidFill>
                  <a:srgbClr val="C00000"/>
                </a:solidFill>
              </a:rPr>
              <a:t>GLAVNE SUROVINE</a:t>
            </a:r>
            <a:br>
              <a:rPr lang="sl-SI" dirty="0" smtClean="0">
                <a:solidFill>
                  <a:srgbClr val="C00000"/>
                </a:solidFill>
              </a:rPr>
            </a:br>
            <a:r>
              <a:rPr lang="sl-SI" dirty="0">
                <a:solidFill>
                  <a:srgbClr val="C00000"/>
                </a:solidFill>
              </a:rPr>
              <a:t/>
            </a:r>
            <a:br>
              <a:rPr lang="sl-SI" dirty="0">
                <a:solidFill>
                  <a:srgbClr val="C00000"/>
                </a:solidFill>
              </a:rPr>
            </a:br>
            <a:r>
              <a:rPr lang="sl-SI" dirty="0" smtClean="0">
                <a:solidFill>
                  <a:srgbClr val="C00000"/>
                </a:solidFill>
              </a:rPr>
              <a:t/>
            </a:r>
            <a:br>
              <a:rPr lang="sl-SI" dirty="0" smtClean="0">
                <a:solidFill>
                  <a:srgbClr val="C00000"/>
                </a:solidFill>
              </a:rPr>
            </a:br>
            <a:r>
              <a:rPr lang="sl-SI" dirty="0" smtClean="0">
                <a:solidFill>
                  <a:srgbClr val="C00000"/>
                </a:solidFill>
              </a:rPr>
              <a:t/>
            </a:r>
            <a:br>
              <a:rPr lang="sl-SI" dirty="0" smtClean="0">
                <a:solidFill>
                  <a:srgbClr val="C00000"/>
                </a:solidFill>
              </a:rPr>
            </a:br>
            <a:r>
              <a:rPr lang="sl-SI" dirty="0">
                <a:solidFill>
                  <a:srgbClr val="C00000"/>
                </a:solidFill>
              </a:rPr>
              <a:t/>
            </a:r>
            <a:br>
              <a:rPr lang="sl-SI" dirty="0">
                <a:solidFill>
                  <a:srgbClr val="C00000"/>
                </a:solidFill>
              </a:rPr>
            </a:br>
            <a:endParaRPr lang="sl-SI" dirty="0">
              <a:solidFill>
                <a:srgbClr val="C0000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32" y="2827754"/>
            <a:ext cx="3342630" cy="21448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PoljeZBesedilom 10"/>
          <p:cNvSpPr txBox="1"/>
          <p:nvPr/>
        </p:nvSpPr>
        <p:spPr>
          <a:xfrm>
            <a:off x="539552" y="5085184"/>
            <a:ext cx="762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                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VLAKNA                                VATA                                GAZA</a:t>
            </a:r>
            <a:endParaRPr lang="sl-SI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2771800" y="2024992"/>
            <a:ext cx="4182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 O   M   B   A   Ž   N   A</a:t>
            </a:r>
            <a:r>
              <a:rPr lang="sl-SI" sz="2400" b="1" dirty="0" smtClean="0"/>
              <a:t> </a:t>
            </a:r>
            <a:endParaRPr lang="sl-SI" sz="2400" b="1" dirty="0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877783"/>
            <a:ext cx="2680146" cy="21694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630" y="2868289"/>
            <a:ext cx="1858553" cy="21884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0695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408270"/>
            <a:ext cx="8305800" cy="451761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>
                <a:solidFill>
                  <a:srgbClr val="C00000"/>
                </a:solidFill>
              </a:rPr>
              <a:t>V PROIZVODNJI IZDELKOV</a:t>
            </a:r>
            <a:br>
              <a:rPr lang="sl-SI" dirty="0" smtClean="0">
                <a:solidFill>
                  <a:srgbClr val="C00000"/>
                </a:solidFill>
              </a:rPr>
            </a:br>
            <a:r>
              <a:rPr lang="sl-SI" dirty="0">
                <a:solidFill>
                  <a:srgbClr val="C00000"/>
                </a:solidFill>
              </a:rPr>
              <a:t/>
            </a:r>
            <a:br>
              <a:rPr lang="sl-SI" dirty="0">
                <a:solidFill>
                  <a:srgbClr val="C00000"/>
                </a:solidFill>
              </a:rPr>
            </a:br>
            <a:r>
              <a:rPr lang="sl-SI" dirty="0" smtClean="0">
                <a:solidFill>
                  <a:srgbClr val="C00000"/>
                </a:solidFill>
              </a:rPr>
              <a:t/>
            </a:r>
            <a:br>
              <a:rPr lang="sl-SI" dirty="0" smtClean="0">
                <a:solidFill>
                  <a:srgbClr val="C00000"/>
                </a:solidFill>
              </a:rPr>
            </a:br>
            <a:r>
              <a:rPr lang="sl-SI" dirty="0" smtClean="0">
                <a:solidFill>
                  <a:srgbClr val="C00000"/>
                </a:solidFill>
              </a:rPr>
              <a:t/>
            </a:r>
            <a:br>
              <a:rPr lang="sl-SI" dirty="0" smtClean="0">
                <a:solidFill>
                  <a:srgbClr val="C00000"/>
                </a:solidFill>
              </a:rPr>
            </a:br>
            <a:r>
              <a:rPr lang="sl-SI" dirty="0">
                <a:solidFill>
                  <a:srgbClr val="C00000"/>
                </a:solidFill>
              </a:rPr>
              <a:t/>
            </a:r>
            <a:br>
              <a:rPr lang="sl-SI" dirty="0">
                <a:solidFill>
                  <a:srgbClr val="C00000"/>
                </a:solidFill>
              </a:rPr>
            </a:br>
            <a:endParaRPr lang="sl-SI" dirty="0">
              <a:solidFill>
                <a:srgbClr val="C00000"/>
              </a:solidFill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539552" y="5085184"/>
            <a:ext cx="762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                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OBLIŽE                         IN                      TAMPONE</a:t>
            </a:r>
            <a:endParaRPr lang="sl-SI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2771800" y="1772816"/>
            <a:ext cx="4182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  T   R   O   J   I       ZA</a:t>
            </a:r>
            <a:r>
              <a:rPr lang="sl-SI" sz="2400" b="1" dirty="0" smtClean="0"/>
              <a:t> </a:t>
            </a:r>
            <a:endParaRPr lang="sl-SI" sz="24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37" y="2687496"/>
            <a:ext cx="2993529" cy="2283952"/>
          </a:xfrm>
          <a:prstGeom prst="rect">
            <a:avLst/>
          </a:prstGeom>
        </p:spPr>
      </p:pic>
      <p:pic>
        <p:nvPicPr>
          <p:cNvPr id="15" name="fancybox-img" descr="V Tosami so samo lani izdelali več kot 600 milijonov tamponov. / Foto: Gorazd Kavčič 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595" y="2703512"/>
            <a:ext cx="4032448" cy="22839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5594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4077072"/>
            <a:ext cx="8305800" cy="451761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>
                <a:solidFill>
                  <a:srgbClr val="C00000"/>
                </a:solidFill>
              </a:rPr>
              <a:t>DELAVKA </a:t>
            </a:r>
            <a:r>
              <a:rPr lang="sl-SI" sz="3600" dirty="0" smtClean="0">
                <a:solidFill>
                  <a:srgbClr val="C00000"/>
                </a:solidFill>
              </a:rPr>
              <a:t>BETKA ROZMAN, </a:t>
            </a:r>
            <a:r>
              <a:rPr lang="sl-SI" dirty="0" smtClean="0">
                <a:solidFill>
                  <a:srgbClr val="C00000"/>
                </a:solidFill>
              </a:rPr>
              <a:t/>
            </a:r>
            <a:br>
              <a:rPr lang="sl-SI" dirty="0" smtClean="0">
                <a:solidFill>
                  <a:srgbClr val="C00000"/>
                </a:solidFill>
              </a:rPr>
            </a:br>
            <a:r>
              <a:rPr lang="sl-SI" dirty="0">
                <a:solidFill>
                  <a:srgbClr val="C00000"/>
                </a:solidFill>
              </a:rPr>
              <a:t/>
            </a:r>
            <a:br>
              <a:rPr lang="sl-SI" dirty="0">
                <a:solidFill>
                  <a:srgbClr val="C00000"/>
                </a:solidFill>
              </a:rPr>
            </a:br>
            <a:r>
              <a:rPr lang="sl-SI" dirty="0" smtClean="0">
                <a:solidFill>
                  <a:srgbClr val="C00000"/>
                </a:solidFill>
              </a:rPr>
              <a:t/>
            </a:r>
            <a:br>
              <a:rPr lang="sl-SI" dirty="0" smtClean="0">
                <a:solidFill>
                  <a:srgbClr val="C00000"/>
                </a:solidFill>
              </a:rPr>
            </a:br>
            <a:r>
              <a:rPr lang="sl-SI" dirty="0" smtClean="0">
                <a:solidFill>
                  <a:srgbClr val="C00000"/>
                </a:solidFill>
              </a:rPr>
              <a:t/>
            </a:r>
            <a:br>
              <a:rPr lang="sl-SI" dirty="0" smtClean="0">
                <a:solidFill>
                  <a:srgbClr val="C00000"/>
                </a:solidFill>
              </a:rPr>
            </a:br>
            <a:r>
              <a:rPr lang="sl-SI" dirty="0">
                <a:solidFill>
                  <a:srgbClr val="C00000"/>
                </a:solidFill>
              </a:rPr>
              <a:t/>
            </a:r>
            <a:br>
              <a:rPr lang="sl-SI" dirty="0">
                <a:solidFill>
                  <a:srgbClr val="C00000"/>
                </a:solidFill>
              </a:rPr>
            </a:br>
            <a:endParaRPr lang="sl-SI" dirty="0">
              <a:solidFill>
                <a:srgbClr val="C00000"/>
              </a:solidFill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808197" y="5517232"/>
            <a:ext cx="762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 smtClean="0"/>
              <a:t>   </a:t>
            </a:r>
            <a:endParaRPr lang="sl-SI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727636" y="1219851"/>
            <a:ext cx="77856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 ŽE 38 LET DELA V TOSAMI, V ŠTIRIH IZMENAH.</a:t>
            </a:r>
          </a:p>
          <a:p>
            <a:pPr algn="ctr"/>
            <a:r>
              <a:rPr lang="sl-SI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pomeni, da dela 4 dni dopoldne, 4 dni popoldne,</a:t>
            </a:r>
          </a:p>
          <a:p>
            <a:pPr algn="ctr"/>
            <a:r>
              <a:rPr lang="sl-SI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dni ponoči in ima 4 dni prosto.</a:t>
            </a:r>
            <a:r>
              <a:rPr lang="sl-SI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sl-SI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185" y="2235514"/>
            <a:ext cx="4512501" cy="3384376"/>
          </a:xfrm>
          <a:prstGeom prst="rect">
            <a:avLst/>
          </a:prstGeom>
        </p:spPr>
      </p:pic>
      <p:sp>
        <p:nvSpPr>
          <p:cNvPr id="8" name="Pravokotnik 7"/>
          <p:cNvSpPr/>
          <p:nvPr/>
        </p:nvSpPr>
        <p:spPr>
          <a:xfrm>
            <a:off x="1799692" y="5805264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ZASLUŽI MINIMALNO PLAČO, OKOLI 800 eur.</a:t>
            </a:r>
            <a:endParaRPr lang="sl-SI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975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215516" y="530448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UPRAVLJA </a:t>
            </a:r>
            <a:r>
              <a:rPr lang="sl-SI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STROJEM, KI PROIZVAJA </a:t>
            </a:r>
            <a:r>
              <a:rPr lang="sl-SI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HIGIENSKE </a:t>
            </a:r>
            <a:r>
              <a:rPr lang="sl-SI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TAMPONE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 JIH IZVAŽAJO PO CELEM SVETU IN NAJVEČ V AMERIKO.</a:t>
            </a:r>
            <a:endParaRPr lang="sl-SI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2304256" cy="4096456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323528" y="5797853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TRAK VATA 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PLASTIČNE CEVKE        končni izdelek - TAMPON   </a:t>
            </a:r>
            <a:endParaRPr lang="sl-SI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555640"/>
            <a:ext cx="2304905" cy="409760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4900036" y="2451739"/>
            <a:ext cx="4096455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721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305800" cy="852704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>
                <a:solidFill>
                  <a:srgbClr val="C00000"/>
                </a:solidFill>
              </a:rPr>
              <a:t>KAJ SO HIGIENSKI TAMPONI?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669233" y="2734582"/>
            <a:ext cx="75751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Letos smo izvedeli, da je PUBERTETA OBDOBJE, ko otrok spolno dozori in počasi postaja ODRASLA oseba. V tem obdobju se v telesu zgodijo različne spremembe. Punce dobijo MENSTRUACIJO.  Vsak mesec krvavijo približno 5 dni in takrat potrebujejo </a:t>
            </a:r>
          </a:p>
          <a:p>
            <a:pPr algn="ctr"/>
            <a:r>
              <a:rPr lang="sl-SI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higienske VLOŽKE ali TAMPONE.</a:t>
            </a:r>
            <a:endParaRPr lang="sl-SI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128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408270"/>
            <a:ext cx="8305800" cy="451761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>
                <a:solidFill>
                  <a:srgbClr val="C00000"/>
                </a:solidFill>
              </a:rPr>
              <a:t>TOSAMINE </a:t>
            </a:r>
            <a:br>
              <a:rPr lang="sl-SI" dirty="0" smtClean="0">
                <a:solidFill>
                  <a:srgbClr val="C00000"/>
                </a:solidFill>
              </a:rPr>
            </a:br>
            <a:r>
              <a:rPr lang="sl-SI" dirty="0">
                <a:solidFill>
                  <a:srgbClr val="C00000"/>
                </a:solidFill>
              </a:rPr>
              <a:t/>
            </a:r>
            <a:br>
              <a:rPr lang="sl-SI" dirty="0">
                <a:solidFill>
                  <a:srgbClr val="C00000"/>
                </a:solidFill>
              </a:rPr>
            </a:br>
            <a:r>
              <a:rPr lang="sl-SI" dirty="0" smtClean="0">
                <a:solidFill>
                  <a:srgbClr val="C00000"/>
                </a:solidFill>
              </a:rPr>
              <a:t/>
            </a:r>
            <a:br>
              <a:rPr lang="sl-SI" dirty="0" smtClean="0">
                <a:solidFill>
                  <a:srgbClr val="C00000"/>
                </a:solidFill>
              </a:rPr>
            </a:br>
            <a:r>
              <a:rPr lang="sl-SI" dirty="0" smtClean="0">
                <a:solidFill>
                  <a:srgbClr val="C00000"/>
                </a:solidFill>
              </a:rPr>
              <a:t/>
            </a:r>
            <a:br>
              <a:rPr lang="sl-SI" dirty="0" smtClean="0">
                <a:solidFill>
                  <a:srgbClr val="C00000"/>
                </a:solidFill>
              </a:rPr>
            </a:br>
            <a:r>
              <a:rPr lang="sl-SI" dirty="0">
                <a:solidFill>
                  <a:srgbClr val="C00000"/>
                </a:solidFill>
              </a:rPr>
              <a:t/>
            </a:r>
            <a:br>
              <a:rPr lang="sl-SI" dirty="0">
                <a:solidFill>
                  <a:srgbClr val="C00000"/>
                </a:solidFill>
              </a:rPr>
            </a:br>
            <a:endParaRPr lang="sl-SI" dirty="0">
              <a:solidFill>
                <a:srgbClr val="C00000"/>
              </a:solidFill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755576" y="5445224"/>
            <a:ext cx="762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 smtClean="0"/>
              <a:t>   </a:t>
            </a:r>
            <a:r>
              <a:rPr lang="sl-SI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  VIRA   DO   PREKMURJA   IN   KOPRA</a:t>
            </a:r>
            <a:endParaRPr lang="sl-SI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2627784" y="1560130"/>
            <a:ext cx="4182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E L E    Š T A C U N C E</a:t>
            </a:r>
            <a:r>
              <a:rPr lang="sl-SI" sz="2400" b="1" dirty="0" smtClean="0">
                <a:solidFill>
                  <a:schemeClr val="bg1"/>
                </a:solidFill>
              </a:rPr>
              <a:t> </a:t>
            </a:r>
            <a:endParaRPr lang="sl-SI" sz="2400" b="1" dirty="0">
              <a:solidFill>
                <a:schemeClr val="bg1"/>
              </a:solidFill>
            </a:endParaRPr>
          </a:p>
        </p:txBody>
      </p:sp>
      <p:pic>
        <p:nvPicPr>
          <p:cNvPr id="13" name="Slika 12" descr="Tosama Bela štacunca">
            <a:hlinkClick r:id="rId2" tgtFrame="&quot;_blank&quot;"/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2216" b="602"/>
          <a:stretch/>
        </p:blipFill>
        <p:spPr bwMode="auto">
          <a:xfrm>
            <a:off x="4620444" y="2272308"/>
            <a:ext cx="3960440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lika 13" descr="Tosama Bela štacunca">
            <a:hlinkClick r:id="rId4" tgtFrame="&quot;_blank&quot;"/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6" r="12215" b="13323"/>
          <a:stretch/>
        </p:blipFill>
        <p:spPr bwMode="auto">
          <a:xfrm>
            <a:off x="611560" y="2272308"/>
            <a:ext cx="3816424" cy="2891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98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408270"/>
            <a:ext cx="8305800" cy="451761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>
                <a:solidFill>
                  <a:srgbClr val="C00000"/>
                </a:solidFill>
              </a:rPr>
              <a:t> </a:t>
            </a:r>
            <a:br>
              <a:rPr lang="sl-SI" dirty="0" smtClean="0">
                <a:solidFill>
                  <a:srgbClr val="C00000"/>
                </a:solidFill>
              </a:rPr>
            </a:br>
            <a:r>
              <a:rPr lang="sl-SI" dirty="0">
                <a:solidFill>
                  <a:srgbClr val="C00000"/>
                </a:solidFill>
              </a:rPr>
              <a:t/>
            </a:r>
            <a:br>
              <a:rPr lang="sl-SI" dirty="0">
                <a:solidFill>
                  <a:srgbClr val="C00000"/>
                </a:solidFill>
              </a:rPr>
            </a:br>
            <a:r>
              <a:rPr lang="sl-SI" dirty="0" smtClean="0">
                <a:solidFill>
                  <a:srgbClr val="C00000"/>
                </a:solidFill>
              </a:rPr>
              <a:t/>
            </a:r>
            <a:br>
              <a:rPr lang="sl-SI" dirty="0" smtClean="0">
                <a:solidFill>
                  <a:srgbClr val="C00000"/>
                </a:solidFill>
              </a:rPr>
            </a:br>
            <a:r>
              <a:rPr lang="sl-SI" dirty="0" smtClean="0">
                <a:solidFill>
                  <a:srgbClr val="C00000"/>
                </a:solidFill>
              </a:rPr>
              <a:t/>
            </a:r>
            <a:br>
              <a:rPr lang="sl-SI" dirty="0" smtClean="0">
                <a:solidFill>
                  <a:srgbClr val="C00000"/>
                </a:solidFill>
              </a:rPr>
            </a:br>
            <a:r>
              <a:rPr lang="sl-SI" dirty="0">
                <a:solidFill>
                  <a:srgbClr val="C00000"/>
                </a:solidFill>
              </a:rPr>
              <a:t/>
            </a:r>
            <a:br>
              <a:rPr lang="sl-SI" dirty="0">
                <a:solidFill>
                  <a:srgbClr val="C00000"/>
                </a:solidFill>
              </a:rPr>
            </a:br>
            <a:endParaRPr lang="sl-SI" dirty="0">
              <a:solidFill>
                <a:srgbClr val="C00000"/>
              </a:solidFill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611560" y="1456282"/>
            <a:ext cx="4182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VIRI:</a:t>
            </a:r>
            <a:r>
              <a:rPr lang="sl-SI" sz="2400" b="1" dirty="0" smtClean="0">
                <a:solidFill>
                  <a:schemeClr val="bg1"/>
                </a:solidFill>
              </a:rPr>
              <a:t> </a:t>
            </a:r>
            <a:endParaRPr lang="sl-SI" sz="2400" b="1" dirty="0">
              <a:solidFill>
                <a:schemeClr val="bg1"/>
              </a:solidFill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611560" y="1932811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l-SI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sl-SI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www.tosama.si/o-tosami</a:t>
            </a:r>
            <a:endParaRPr lang="sl-SI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Fotografije delavke in stroja za tampone: Betka Rozman </a:t>
            </a:r>
          </a:p>
          <a:p>
            <a:endParaRPr lang="sl-SI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Pripravila: Ani Gale</a:t>
            </a:r>
          </a:p>
          <a:p>
            <a:endParaRPr lang="sl-SI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Maj, 2020</a:t>
            </a:r>
            <a:endParaRPr lang="sl-SI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399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484784"/>
            <a:ext cx="6585248" cy="4536504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658041" y="692696"/>
            <a:ext cx="78860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sl-SI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VARNA </a:t>
            </a:r>
            <a:r>
              <a:rPr lang="sl-SI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sl-SI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NITETNEGA </a:t>
            </a:r>
            <a:r>
              <a:rPr lang="sl-SI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lang="sl-SI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TERIALA</a:t>
            </a:r>
            <a:endParaRPr lang="sl-SI" sz="32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557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589537" y="548680"/>
            <a:ext cx="78860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sl-SI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VARNA </a:t>
            </a:r>
            <a:r>
              <a:rPr lang="sl-SI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sl-SI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NITETNEGA </a:t>
            </a:r>
            <a:r>
              <a:rPr lang="sl-SI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lang="sl-SI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TERIALA</a:t>
            </a:r>
            <a:endParaRPr lang="sl-SI" sz="32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755576" y="1484784"/>
            <a:ext cx="7992888" cy="53245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l-SI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KRAJ PROIZVODNJE:     </a:t>
            </a:r>
            <a:r>
              <a:rPr lang="sl-SI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VIR PRI DOMŽALAH</a:t>
            </a:r>
          </a:p>
          <a:p>
            <a:endParaRPr lang="sl-SI" sz="2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LETO NASTANKA:            </a:t>
            </a:r>
            <a:r>
              <a:rPr lang="sl-SI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1923</a:t>
            </a:r>
          </a:p>
          <a:p>
            <a:endParaRPr lang="sl-SI" sz="2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ŠTEVILO ZAPOSLENIH:   </a:t>
            </a:r>
            <a:r>
              <a:rPr lang="sl-SI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OKOLI 500, 70% ŽENSK</a:t>
            </a:r>
          </a:p>
          <a:p>
            <a:endParaRPr lang="sl-SI" sz="2400" b="1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PRODAJA </a:t>
            </a:r>
            <a:r>
              <a:rPr lang="sl-SI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 SLOVENIJI </a:t>
            </a:r>
            <a:endParaRPr lang="sl-SI" sz="24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l-SI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 po </a:t>
            </a:r>
            <a:r>
              <a:rPr lang="sl-SI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vseh </a:t>
            </a:r>
            <a:r>
              <a:rPr lang="sl-SI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državah</a:t>
            </a:r>
            <a:r>
              <a:rPr lang="sl-SI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sl-SI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RAZLIČNE </a:t>
            </a:r>
            <a:r>
              <a:rPr lang="sl-SI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TRGOVINE, </a:t>
            </a:r>
          </a:p>
          <a:p>
            <a:r>
              <a:rPr lang="sl-SI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bivše Jugoslavije:</a:t>
            </a:r>
            <a:r>
              <a:rPr lang="sl-SI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sl-SI" sz="2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BELE </a:t>
            </a:r>
            <a:r>
              <a:rPr lang="sl-SI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ŠTACUNCE, </a:t>
            </a:r>
          </a:p>
          <a:p>
            <a:r>
              <a:rPr lang="sl-SI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</a:t>
            </a:r>
            <a:r>
              <a:rPr lang="sl-SI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SPLETNA </a:t>
            </a:r>
            <a:r>
              <a:rPr lang="sl-SI" sz="2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PRODAJA, 					       ZDRAVSTVENI DOMOVI </a:t>
            </a:r>
          </a:p>
          <a:p>
            <a:r>
              <a:rPr lang="sl-SI" sz="2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		       IN BOLNIŠNICE.</a:t>
            </a:r>
          </a:p>
          <a:p>
            <a:endParaRPr lang="sl-SI" sz="2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KAM IZVAŽAJO:                         </a:t>
            </a:r>
            <a:r>
              <a:rPr lang="sl-SI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 VSE KONTINENTE SVETA</a:t>
            </a:r>
            <a:r>
              <a:rPr lang="sl-SI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endParaRPr lang="sl-SI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943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305800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sl-SI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KAJ PROIZVAJAJO?</a:t>
            </a:r>
            <a:r>
              <a:rPr lang="sl-SI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IZDELKE ZA OSEBNO NEGO</a:t>
            </a:r>
            <a:r>
              <a:rPr lang="sl-SI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MEDICINSKE PRIPOMOČKE</a:t>
            </a:r>
            <a:r>
              <a:rPr lang="sl-SI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IZDELKE ZA VRT</a:t>
            </a:r>
            <a:r>
              <a:rPr lang="sl-SI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IZDELKE ZA MALE ŽIVALI</a:t>
            </a:r>
            <a:br>
              <a:rPr lang="sl-SI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IZDELKE ZA MAME IN DOJENČKE</a:t>
            </a:r>
            <a:br>
              <a:rPr lang="sl-SI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dirty="0" smtClean="0">
                <a:latin typeface="Castellar" panose="020A0402060406010301" pitchFamily="18" charset="0"/>
              </a:rPr>
              <a:t> </a:t>
            </a:r>
            <a:endParaRPr lang="sl-SI" dirty="0"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149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>
                <a:solidFill>
                  <a:srgbClr val="C00000"/>
                </a:solidFill>
              </a:rPr>
              <a:t>IZDELKI ZA OSEBNO NEGO</a:t>
            </a:r>
            <a:br>
              <a:rPr lang="sl-SI" dirty="0" smtClean="0">
                <a:solidFill>
                  <a:srgbClr val="C00000"/>
                </a:solidFill>
              </a:rPr>
            </a:br>
            <a:r>
              <a:rPr lang="sl-SI" dirty="0" smtClean="0">
                <a:solidFill>
                  <a:srgbClr val="C00000"/>
                </a:solidFill>
              </a:rPr>
              <a:t>IN MEDICINSKI PRIPOMOČKI</a:t>
            </a:r>
            <a:endParaRPr lang="sl-SI" dirty="0">
              <a:solidFill>
                <a:srgbClr val="C0000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/>
          <a:srcRect l="11413" t="20601" r="13775" b="23400"/>
          <a:stretch/>
        </p:blipFill>
        <p:spPr>
          <a:xfrm>
            <a:off x="1056048" y="2708920"/>
            <a:ext cx="684076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294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4" t="16990" r="11901" b="12922"/>
          <a:stretch/>
        </p:blipFill>
        <p:spPr>
          <a:xfrm>
            <a:off x="619690" y="1652228"/>
            <a:ext cx="4028210" cy="2712876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695403" y="4581128"/>
            <a:ext cx="39844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BIORAZGRADLJIVE VATIRANE PALČKE</a:t>
            </a:r>
            <a:endParaRPr lang="sl-SI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62487"/>
            <a:ext cx="3265912" cy="3102617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5036032" y="4581112"/>
            <a:ext cx="32511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BLAZINICE IZ BOMBAŽNE VATE</a:t>
            </a:r>
            <a:endParaRPr lang="sl-SI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1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47092" y="764704"/>
            <a:ext cx="8305800" cy="710952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>
                <a:solidFill>
                  <a:srgbClr val="C00000"/>
                </a:solidFill>
              </a:rPr>
              <a:t>IZDELKI ZA VRT</a:t>
            </a:r>
            <a:endParaRPr lang="sl-SI" dirty="0">
              <a:solidFill>
                <a:srgbClr val="C00000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00808"/>
            <a:ext cx="2664296" cy="376135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732256"/>
            <a:ext cx="2160240" cy="3729911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2572006" y="5718767"/>
            <a:ext cx="3711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 smtClean="0">
                <a:solidFill>
                  <a:srgbClr val="C00000"/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</a:rPr>
              <a:t>ZAŠČITNA POKRIVALA ZA VRT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  <a:latin typeface="Montserrat"/>
              </a:rPr>
              <a:t>.</a:t>
            </a:r>
            <a:endParaRPr lang="sl-SI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92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05800" cy="1143000"/>
          </a:xfrm>
        </p:spPr>
        <p:txBody>
          <a:bodyPr/>
          <a:lstStyle/>
          <a:p>
            <a:pPr algn="ctr"/>
            <a:r>
              <a:rPr lang="sl-SI" dirty="0" smtClean="0">
                <a:solidFill>
                  <a:srgbClr val="C00000"/>
                </a:solidFill>
              </a:rPr>
              <a:t>IZDELKI ZA MALE ŽIVALI</a:t>
            </a:r>
            <a:endParaRPr lang="sl-SI" dirty="0">
              <a:solidFill>
                <a:srgbClr val="C0000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700808"/>
            <a:ext cx="4761905" cy="3447619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683568" y="5301571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>
                <a:solidFill>
                  <a:srgbClr val="C00000"/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</a:rPr>
              <a:t>PIKAZOO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PODLOGE ZA NAVAJANJE MUCK IN KUŽKOV NA ČISTOČO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  <a:latin typeface="Montserrat"/>
              </a:rPr>
              <a:t>.</a:t>
            </a:r>
            <a:endParaRPr lang="sl-SI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/>
          <a:srcRect l="67325" t="52800" r="20075" b="40200"/>
          <a:stretch/>
        </p:blipFill>
        <p:spPr>
          <a:xfrm>
            <a:off x="683568" y="5287851"/>
            <a:ext cx="1152128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49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05800" cy="1143000"/>
          </a:xfrm>
        </p:spPr>
        <p:txBody>
          <a:bodyPr/>
          <a:lstStyle/>
          <a:p>
            <a:pPr algn="ctr"/>
            <a:r>
              <a:rPr lang="sl-SI" dirty="0" smtClean="0">
                <a:solidFill>
                  <a:srgbClr val="C00000"/>
                </a:solidFill>
              </a:rPr>
              <a:t>IZDELKI ZA MAME IN DOJENČKE</a:t>
            </a:r>
            <a:endParaRPr lang="sl-SI" dirty="0">
              <a:solidFill>
                <a:srgbClr val="C00000"/>
              </a:solidFill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539552" y="5338131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>
                <a:solidFill>
                  <a:srgbClr val="C00000"/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</a:rPr>
              <a:t>KRPICE, BLAZINICE, ROBČKI, PALČKE,…       BLAZINICE ZA DOJENJE</a:t>
            </a:r>
            <a:endParaRPr lang="sl-SI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56" y="1680993"/>
            <a:ext cx="4761905" cy="352380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/>
          <a:srcRect l="24569" t="12128" r="22511" b="7018"/>
          <a:stretch/>
        </p:blipFill>
        <p:spPr>
          <a:xfrm>
            <a:off x="5652120" y="1659661"/>
            <a:ext cx="2448272" cy="349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7203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ek">
  <a:themeElements>
    <a:clrScheme name="Pot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ot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ot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4114</TotalTime>
  <Words>295</Words>
  <Application>Microsoft Office PowerPoint</Application>
  <PresentationFormat>Diaprojekcija na zaslonu (4:3)</PresentationFormat>
  <Paragraphs>56</Paragraphs>
  <Slides>16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4" baseType="lpstr">
      <vt:lpstr>Microsoft YaHei UI</vt:lpstr>
      <vt:lpstr>Arial</vt:lpstr>
      <vt:lpstr>Calibri</vt:lpstr>
      <vt:lpstr>Castellar</vt:lpstr>
      <vt:lpstr>Constantia</vt:lpstr>
      <vt:lpstr>Montserrat</vt:lpstr>
      <vt:lpstr>Wingdings 2</vt:lpstr>
      <vt:lpstr>Potek</vt:lpstr>
      <vt:lpstr>PowerPointova predstavitev</vt:lpstr>
      <vt:lpstr>PowerPointova predstavitev</vt:lpstr>
      <vt:lpstr>PowerPointova predstavitev</vt:lpstr>
      <vt:lpstr>KAJ PROIZVAJAJO?  IZDELKE ZA OSEBNO NEGO  MEDICINSKE PRIPOMOČKE IZDELKE ZA VRT IZDELKE ZA MALE ŽIVALI IZDELKE ZA MAME IN DOJENČKE    </vt:lpstr>
      <vt:lpstr>IZDELKI ZA OSEBNO NEGO IN MEDICINSKI PRIPOMOČKI</vt:lpstr>
      <vt:lpstr>PowerPointova predstavitev</vt:lpstr>
      <vt:lpstr>IZDELKI ZA VRT</vt:lpstr>
      <vt:lpstr>IZDELKI ZA MALE ŽIVALI</vt:lpstr>
      <vt:lpstr>IZDELKI ZA MAME IN DOJENČKE</vt:lpstr>
      <vt:lpstr>GLAVNE SUROVINE     </vt:lpstr>
      <vt:lpstr>V PROIZVODNJI IZDELKOV     </vt:lpstr>
      <vt:lpstr>DELAVKA BETKA ROZMAN,      </vt:lpstr>
      <vt:lpstr>PowerPointova predstavitev</vt:lpstr>
      <vt:lpstr>KAJ SO HIGIENSKI TAMPONI?  </vt:lpstr>
      <vt:lpstr>TOSAMINE      </vt:lpstr>
      <vt:lpstr>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LETNI ČASI   na ŠOLSKEM VRTU</dc:title>
  <dc:creator>gale</dc:creator>
  <cp:lastModifiedBy>Ani Gale</cp:lastModifiedBy>
  <cp:revision>135</cp:revision>
  <dcterms:created xsi:type="dcterms:W3CDTF">2014-05-05T16:39:21Z</dcterms:created>
  <dcterms:modified xsi:type="dcterms:W3CDTF">2020-05-09T18:13:16Z</dcterms:modified>
</cp:coreProperties>
</file>