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</p:sldMasterIdLst>
  <p:sldIdLst>
    <p:sldId id="256" r:id="rId2"/>
    <p:sldId id="277" r:id="rId3"/>
    <p:sldId id="257" r:id="rId4"/>
    <p:sldId id="273" r:id="rId5"/>
    <p:sldId id="258" r:id="rId6"/>
    <p:sldId id="260" r:id="rId7"/>
    <p:sldId id="264" r:id="rId8"/>
    <p:sldId id="272" r:id="rId9"/>
    <p:sldId id="274" r:id="rId10"/>
    <p:sldId id="275" r:id="rId11"/>
    <p:sldId id="27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11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7449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460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414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28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6860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7809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186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7153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3788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0869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C3C1EF9-4673-46E9-B73C-EE53CBCD91D6}" type="datetimeFigureOut">
              <a:rPr lang="en-SI" smtClean="0"/>
              <a:t>04/14/2020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74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17/06/relationships/model3d" Target="../media/model3d2.glb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microsoft.com/office/2017/06/relationships/model3d" Target="../media/model3d4.glb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E789-3B02-4E6A-9540-DF3F97624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2294" y="1078883"/>
            <a:ext cx="6526365" cy="3255861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NARAVOSLOVNI DAN – NARAVA OKROG NAS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Zvonč</a:t>
            </a:r>
            <a:r>
              <a:rPr lang="sl-SI" sz="27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trobentice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mačice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vijolice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spet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zemlje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vzkljijejo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zdaj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pomlad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tu.</a:t>
            </a: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Zapoj</a:t>
            </a:r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esmico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najdeš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Zvončki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trobentice</a:t>
            </a:r>
            <a:endParaRPr lang="en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D101B-BCF8-4C5B-BAE9-5143A26E0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336" y="4514446"/>
            <a:ext cx="4299666" cy="871042"/>
          </a:xfrm>
        </p:spPr>
        <p:txBody>
          <a:bodyPr>
            <a:normAutofit/>
          </a:bodyPr>
          <a:lstStyle/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Zeleni val: Zvončki in trobentice! | Radio Celje">
            <a:extLst>
              <a:ext uri="{FF2B5EF4-FFF2-40B4-BE49-F238E27FC236}">
                <a16:creationId xmlns:a16="http://schemas.microsoft.com/office/drawing/2014/main" id="{0F684936-4D45-4139-8907-F98578293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10106" r="-2" b="429"/>
          <a:stretch/>
        </p:blipFill>
        <p:spPr bwMode="auto">
          <a:xfrm>
            <a:off x="1212788" y="1078883"/>
            <a:ext cx="3410419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miling Face">
                <a:extLst>
                  <a:ext uri="{FF2B5EF4-FFF2-40B4-BE49-F238E27FC236}">
                    <a16:creationId xmlns:a16="http://schemas.microsoft.com/office/drawing/2014/main" id="{D7BA1BC6-C2E8-4433-A1D9-8D0E6A5E22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8107727"/>
                  </p:ext>
                </p:extLst>
              </p:nvPr>
            </p:nvGraphicFramePr>
            <p:xfrm>
              <a:off x="8390821" y="2886356"/>
              <a:ext cx="1085285" cy="108528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85285" cy="1085285"/>
                    </a:xfrm>
                    <a:prstGeom prst="rect">
                      <a:avLst/>
                    </a:prstGeom>
                  </am3d:spPr>
                  <am3d:camera>
                    <am3d:pos x="0" y="0" z="809380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67647" d="1000000"/>
                    <am3d:preTrans dx="0" dy="-2" dz="1153533"/>
                    <am3d:scale>
                      <am3d:sx n="1000000" d="1000000"/>
                      <am3d:sy n="1000000" d="1000000"/>
                      <am3d:sz n="1000000" d="1000000"/>
                    </am3d:scale>
                    <am3d:rot ax="295591" ay="387495" az="3333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278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miling Face">
                <a:extLst>
                  <a:ext uri="{FF2B5EF4-FFF2-40B4-BE49-F238E27FC236}">
                    <a16:creationId xmlns:a16="http://schemas.microsoft.com/office/drawing/2014/main" id="{D7BA1BC6-C2E8-4433-A1D9-8D0E6A5E22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90821" y="2886356"/>
                <a:ext cx="1085285" cy="10852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782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9CC7-34E0-4BD6-9163-443059F2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2187458" cy="145075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POTOK</a:t>
            </a:r>
            <a:endParaRPr lang="en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DE3A9-83D4-4E78-81E6-ABCBE7839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376" y="1916756"/>
            <a:ext cx="9508972" cy="961626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Narava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poroku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reki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prebuja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Če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obiskal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enega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dveh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vzemi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čas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opazuj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3A31B40-604F-4064-80D0-D3E69B192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555237"/>
              </p:ext>
            </p:extLst>
          </p:nvPr>
        </p:nvGraphicFramePr>
        <p:xfrm>
          <a:off x="1206376" y="2984754"/>
          <a:ext cx="3552054" cy="19369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6027">
                  <a:extLst>
                    <a:ext uri="{9D8B030D-6E8A-4147-A177-3AD203B41FA5}">
                      <a16:colId xmlns:a16="http://schemas.microsoft.com/office/drawing/2014/main" val="3945986242"/>
                    </a:ext>
                  </a:extLst>
                </a:gridCol>
                <a:gridCol w="1776027">
                  <a:extLst>
                    <a:ext uri="{9D8B030D-6E8A-4147-A177-3AD203B41FA5}">
                      <a16:colId xmlns:a16="http://schemas.microsoft.com/office/drawing/2014/main" val="3069056931"/>
                    </a:ext>
                  </a:extLst>
                </a:gridCol>
              </a:tblGrid>
              <a:tr h="495293">
                <a:tc>
                  <a:txBody>
                    <a:bodyPr/>
                    <a:lstStyle/>
                    <a:p>
                      <a:r>
                        <a:rPr lang="en-US" b="1" dirty="0"/>
                        <a:t>ŽIVALI</a:t>
                      </a:r>
                      <a:endParaRPr lang="en-S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RASTLINE</a:t>
                      </a:r>
                      <a:endParaRPr lang="en-S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061121"/>
                  </a:ext>
                </a:extLst>
              </a:tr>
              <a:tr h="1441693">
                <a:tc>
                  <a:txBody>
                    <a:bodyPr/>
                    <a:lstStyle/>
                    <a:p>
                      <a:endParaRPr lang="en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374714"/>
                  </a:ext>
                </a:extLst>
              </a:tr>
            </a:tbl>
          </a:graphicData>
        </a:graphic>
      </p:graphicFrame>
      <p:pic>
        <p:nvPicPr>
          <p:cNvPr id="1026" name="Picture 2" descr="Navadna kalužnica (Caltha palustris)">
            <a:extLst>
              <a:ext uri="{FF2B5EF4-FFF2-40B4-BE49-F238E27FC236}">
                <a16:creationId xmlns:a16="http://schemas.microsoft.com/office/drawing/2014/main" id="{C3F6D30C-9BC9-4F74-B293-DBF437CA4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14" y="3526452"/>
            <a:ext cx="2093835" cy="209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 spremstvu ponosne mame so po Kamniški Bistrici zaplavale mlade ...">
            <a:extLst>
              <a:ext uri="{FF2B5EF4-FFF2-40B4-BE49-F238E27FC236}">
                <a16:creationId xmlns:a16="http://schemas.microsoft.com/office/drawing/2014/main" id="{91C42E02-4B24-4EF6-8381-2D7654060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86" y="4021890"/>
            <a:ext cx="2841594" cy="159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otoček v gozdu ob poti k drugemu slapu">
            <a:extLst>
              <a:ext uri="{FF2B5EF4-FFF2-40B4-BE49-F238E27FC236}">
                <a16:creationId xmlns:a16="http://schemas.microsoft.com/office/drawing/2014/main" id="{31CC35DA-F4E5-465B-BAE2-348CF058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64" y="268956"/>
            <a:ext cx="1353566" cy="146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389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DFF6-8058-4446-9965-AF9D57AA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602184" cy="145075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ZAČUTIMO OKOLJE</a:t>
            </a:r>
            <a:endParaRPr lang="en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14A14-5E29-4FE8-B22C-E3C158F7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Poišči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prijeten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kotiček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nekje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zunaj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kjer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lahko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usedeš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Zamiži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globoko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dihaj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Kakšen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zrak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čutiš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vonj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temperatuera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…)?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Opazuj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opaziš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Se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oblaki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giblejo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Vidiš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ptico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Katero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Potipaj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čutiš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Opazuj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drevesa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Ali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opaziš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kakšno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gibanje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dreves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misliš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zakaj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Zamiži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poslušaj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slišiš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SI" dirty="0"/>
          </a:p>
        </p:txBody>
      </p:sp>
      <p:pic>
        <p:nvPicPr>
          <p:cNvPr id="7170" name="Picture 2" descr="ZAČUTIMO OKOLJE Potrebščine: vprašalnik, pisalo Otroci si zunaj ...">
            <a:extLst>
              <a:ext uri="{FF2B5EF4-FFF2-40B4-BE49-F238E27FC236}">
                <a16:creationId xmlns:a16="http://schemas.microsoft.com/office/drawing/2014/main" id="{46B1D5A5-5A56-4E11-A0C8-DE380645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96" y="168675"/>
            <a:ext cx="1131073" cy="15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9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3064-0D4F-49D6-8D4E-19498293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NAVODILA ZA DELO</a:t>
            </a:r>
            <a:endParaRPr lang="en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13F37-7653-4158-8D6B-2A884B0E9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Izberi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štiri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najmanj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dejavnosti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naravoslovnega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jih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izvedi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zvezek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za NIT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napiši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naslov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AVOSLOVNI DAN- NARAVA OKROG NAS.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Čez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stran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zvezku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nariši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pre</a:t>
            </a:r>
            <a:r>
              <a:rPr lang="sl-SI" dirty="0" err="1"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Vanjo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zapiši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svoja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opažanja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oz.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odgovore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vprašanja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jih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najdeš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diapozitivu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pod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izbrano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vsebino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Ilustriraj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Primer:</a:t>
            </a:r>
            <a:endParaRPr lang="en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3DF45E9-947A-43FA-881C-6D7EACD7D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716020"/>
              </p:ext>
            </p:extLst>
          </p:nvPr>
        </p:nvGraphicFramePr>
        <p:xfrm>
          <a:off x="1605872" y="3844030"/>
          <a:ext cx="5611674" cy="21334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0138">
                  <a:extLst>
                    <a:ext uri="{9D8B030D-6E8A-4147-A177-3AD203B41FA5}">
                      <a16:colId xmlns:a16="http://schemas.microsoft.com/office/drawing/2014/main" val="2614008790"/>
                    </a:ext>
                  </a:extLst>
                </a:gridCol>
                <a:gridCol w="2791536">
                  <a:extLst>
                    <a:ext uri="{9D8B030D-6E8A-4147-A177-3AD203B41FA5}">
                      <a16:colId xmlns:a16="http://schemas.microsoft.com/office/drawing/2014/main" val="1365108137"/>
                    </a:ext>
                  </a:extLst>
                </a:gridCol>
              </a:tblGrid>
              <a:tr h="1066719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Sadovnjak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     </a:t>
                      </a:r>
                    </a:p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</a:t>
                      </a:r>
                      <a:endParaRPr lang="en-S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Cvetlična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gredica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S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28387"/>
                  </a:ext>
                </a:extLst>
              </a:tr>
              <a:tr h="1066719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Gozd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S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Potok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S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558142"/>
                  </a:ext>
                </a:extLst>
              </a:tr>
            </a:tbl>
          </a:graphicData>
        </a:graphic>
      </p:graphicFrame>
      <p:pic>
        <p:nvPicPr>
          <p:cNvPr id="8194" name="Picture 2" descr="svinčnik - Wikislovar, prosti slovar">
            <a:extLst>
              <a:ext uri="{FF2B5EF4-FFF2-40B4-BE49-F238E27FC236}">
                <a16:creationId xmlns:a16="http://schemas.microsoft.com/office/drawing/2014/main" id="{222BEBE9-41C4-4E98-B5C8-50BD62776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38" y="4707475"/>
            <a:ext cx="1832037" cy="12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miling Face">
                <a:extLst>
                  <a:ext uri="{FF2B5EF4-FFF2-40B4-BE49-F238E27FC236}">
                    <a16:creationId xmlns:a16="http://schemas.microsoft.com/office/drawing/2014/main" id="{2033C317-E20C-4991-8B0C-41C79A6CC5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9513217"/>
                  </p:ext>
                </p:extLst>
              </p:nvPr>
            </p:nvGraphicFramePr>
            <p:xfrm>
              <a:off x="5704524" y="737951"/>
              <a:ext cx="980362" cy="99265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80362" cy="992655"/>
                    </a:xfrm>
                    <a:prstGeom prst="rect">
                      <a:avLst/>
                    </a:prstGeom>
                  </am3d:spPr>
                  <am3d:camera>
                    <am3d:pos x="0" y="0" z="809380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67647" d="1000000"/>
                    <am3d:preTrans dx="0" dy="-2" dz="11535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486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miling Face">
                <a:extLst>
                  <a:ext uri="{FF2B5EF4-FFF2-40B4-BE49-F238E27FC236}">
                    <a16:creationId xmlns:a16="http://schemas.microsoft.com/office/drawing/2014/main" id="{2033C317-E20C-4991-8B0C-41C79A6CC5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04524" y="737951"/>
                <a:ext cx="980362" cy="9926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Smiling Face With Smiling Eyes Emoji">
                <a:extLst>
                  <a:ext uri="{FF2B5EF4-FFF2-40B4-BE49-F238E27FC236}">
                    <a16:creationId xmlns:a16="http://schemas.microsoft.com/office/drawing/2014/main" id="{38766918-FC27-44B8-BD6C-56A1824CE9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2650829"/>
                  </p:ext>
                </p:extLst>
              </p:nvPr>
            </p:nvGraphicFramePr>
            <p:xfrm>
              <a:off x="5704524" y="756998"/>
              <a:ext cx="980362" cy="98036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80362" cy="980362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7486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Smiling Face With Smiling Eyes Emoji">
                <a:extLst>
                  <a:ext uri="{FF2B5EF4-FFF2-40B4-BE49-F238E27FC236}">
                    <a16:creationId xmlns:a16="http://schemas.microsoft.com/office/drawing/2014/main" id="{38766918-FC27-44B8-BD6C-56A1824CE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04524" y="756998"/>
                <a:ext cx="980362" cy="9803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9805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0715-FD57-402F-94FE-C4BB2CC7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356093"/>
            <a:ext cx="5114776" cy="1320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GOZD                !</a:t>
            </a:r>
            <a:endParaRPr lang="en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2" name="Content Placeholder 3081">
            <a:extLst>
              <a:ext uri="{FF2B5EF4-FFF2-40B4-BE49-F238E27FC236}">
                <a16:creationId xmlns:a16="http://schemas.microsoft.com/office/drawing/2014/main" id="{C9214748-9331-4F9D-9AA8-B69CDC577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435798"/>
            <a:ext cx="6529490" cy="3405709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Živi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neživi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dejavniki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ustrezen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okvir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razvrsti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žive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nežive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dejavnike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okolja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DREVESA      SRNA      MAH     OBLAKI          SONCE       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ŽUŽELKE    PRAPROT      KAMENJE       JEŽ      PRST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prehod skozi gozd – april 2014 | Gozd in gozdarstvo">
            <a:extLst>
              <a:ext uri="{FF2B5EF4-FFF2-40B4-BE49-F238E27FC236}">
                <a16:creationId xmlns:a16="http://schemas.microsoft.com/office/drawing/2014/main" id="{5792FF00-A8EA-4D12-BEA0-DEA4DA9FF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150"/>
          <a:stretch/>
        </p:blipFill>
        <p:spPr bwMode="auto"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C03792A-606B-43D8-99D2-921249D5D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0" r="-1" b="833"/>
          <a:stretch/>
        </p:blipFill>
        <p:spPr bwMode="auto"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FB7C722-BFF9-4F4B-B9B6-CD1B32671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 r="1" b="4925"/>
          <a:stretch/>
        </p:blipFill>
        <p:spPr bwMode="auto"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913DD64-4F02-4177-924D-0E5233E05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323250"/>
              </p:ext>
            </p:extLst>
          </p:nvPr>
        </p:nvGraphicFramePr>
        <p:xfrm>
          <a:off x="4498783" y="4352711"/>
          <a:ext cx="2636668" cy="15707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6668">
                  <a:extLst>
                    <a:ext uri="{9D8B030D-6E8A-4147-A177-3AD203B41FA5}">
                      <a16:colId xmlns:a16="http://schemas.microsoft.com/office/drawing/2014/main" val="203691002"/>
                    </a:ext>
                  </a:extLst>
                </a:gridCol>
              </a:tblGrid>
              <a:tr h="1570774">
                <a:tc>
                  <a:txBody>
                    <a:bodyPr/>
                    <a:lstStyle/>
                    <a:p>
                      <a:r>
                        <a:rPr lang="en-US" dirty="0"/>
                        <a:t>ŽIVI DEJAVNIKI                                       </a:t>
                      </a:r>
                      <a:endParaRPr lang="en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261259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D755A0F-08D1-48C5-BC32-3BC315FF8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085607"/>
              </p:ext>
            </p:extLst>
          </p:nvPr>
        </p:nvGraphicFramePr>
        <p:xfrm>
          <a:off x="7475009" y="4311722"/>
          <a:ext cx="2636668" cy="15707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6668">
                  <a:extLst>
                    <a:ext uri="{9D8B030D-6E8A-4147-A177-3AD203B41FA5}">
                      <a16:colId xmlns:a16="http://schemas.microsoft.com/office/drawing/2014/main" val="3640188774"/>
                    </a:ext>
                  </a:extLst>
                </a:gridCol>
              </a:tblGrid>
              <a:tr h="1570774">
                <a:tc>
                  <a:txBody>
                    <a:bodyPr/>
                    <a:lstStyle/>
                    <a:p>
                      <a:r>
                        <a:rPr lang="en-US" dirty="0"/>
                        <a:t>NEŽIVI DEJAVNIKI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502761"/>
                  </a:ext>
                </a:extLst>
              </a:tr>
            </a:tbl>
          </a:graphicData>
        </a:graphic>
      </p:graphicFrame>
      <p:pic>
        <p:nvPicPr>
          <p:cNvPr id="12" name="Picture 4" descr="Klopi">
            <a:extLst>
              <a:ext uri="{FF2B5EF4-FFF2-40B4-BE49-F238E27FC236}">
                <a16:creationId xmlns:a16="http://schemas.microsoft.com/office/drawing/2014/main" id="{AD6A48F5-5430-4E40-B578-ED64628F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146" y="934515"/>
            <a:ext cx="1313414" cy="60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05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30E6C-129D-4D5E-A87F-EA110B9B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01" y="23417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TRAVNIK</a:t>
            </a:r>
            <a:endParaRPr lang="en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FA83-83EF-4E27-A055-D92015EE1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602" y="1660124"/>
            <a:ext cx="10138299" cy="2663301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Travniki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zelenijo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Kmetje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jih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gnojijo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da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krma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živali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kvalitetnejša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fotografij</a:t>
            </a:r>
            <a: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vidiš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___________,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jih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naredili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________.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Kaj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še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žužkojedu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večino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časa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preživi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pod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zemljo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površje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pride le 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sušnem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obdobju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ko pride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iskat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drugi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fotografiji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je __________.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Uživamo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solati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juhi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čajih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njega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lahko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pripravimo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sirup in med.</a:t>
            </a:r>
            <a:endParaRPr lang="en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atera žival kopa moj travnik? 2020">
            <a:extLst>
              <a:ext uri="{FF2B5EF4-FFF2-40B4-BE49-F238E27FC236}">
                <a16:creationId xmlns:a16="http://schemas.microsoft.com/office/drawing/2014/main" id="{281417F3-F851-41A4-83DD-851849C1F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301" y="4893507"/>
            <a:ext cx="1873517" cy="124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grat — Naravne jedi.si">
            <a:extLst>
              <a:ext uri="{FF2B5EF4-FFF2-40B4-BE49-F238E27FC236}">
                <a16:creationId xmlns:a16="http://schemas.microsoft.com/office/drawing/2014/main" id="{E61BE84A-2FE6-4ED8-B4F4-71E701CF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55" y="4653932"/>
            <a:ext cx="2005189" cy="150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52B660-9981-49C5-A4B1-0BA5F88A1C2F}"/>
              </a:ext>
            </a:extLst>
          </p:cNvPr>
          <p:cNvSpPr/>
          <p:nvPr/>
        </p:nvSpPr>
        <p:spPr>
          <a:xfrm>
            <a:off x="4905652" y="4390318"/>
            <a:ext cx="25981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Sestavine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 </a:t>
            </a:r>
            <a:r>
              <a:rPr lang="en-US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regratov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sirup:</a:t>
            </a:r>
            <a:endParaRPr lang="en-US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cvetov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regrata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lahko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tudi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kakšnega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več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vode</a:t>
            </a:r>
            <a:endParaRPr lang="en-US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kg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sladkorja</a:t>
            </a:r>
            <a:endParaRPr lang="en-US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dveh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limon</a:t>
            </a:r>
            <a:endParaRPr lang="en-US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B04BFE-EE82-46B3-B0D9-84F4905C2929}"/>
              </a:ext>
            </a:extLst>
          </p:cNvPr>
          <p:cNvSpPr/>
          <p:nvPr/>
        </p:nvSpPr>
        <p:spPr>
          <a:xfrm>
            <a:off x="7653070" y="3982158"/>
            <a:ext cx="375366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Postopek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priprave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regratovega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sirupa</a:t>
            </a:r>
            <a:endParaRPr lang="en-US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Cvetove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očistimo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večjo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posodo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zalijemo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hladno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kuhat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Ko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zmanjšamo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kuhamo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zmernem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vretju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min.</a:t>
            </a:r>
          </a:p>
          <a:p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odcedimo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tekočino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zlijemo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nazaj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posodo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sladkor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limonin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kuhamo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toliko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nastale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gosta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tekočin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mešamo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vlijemo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kozarce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stekleničke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Počasi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ohladi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pokrijemo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odejo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Hranimo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temnem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prostoru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Regratov cvet">
            <a:extLst>
              <a:ext uri="{FF2B5EF4-FFF2-40B4-BE49-F238E27FC236}">
                <a16:creationId xmlns:a16="http://schemas.microsoft.com/office/drawing/2014/main" id="{A861CD90-09FF-4F50-AE49-C8633381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46" y="860624"/>
            <a:ext cx="932156" cy="6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687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BB60-88B1-4CB6-B302-157B0591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729" y="799265"/>
            <a:ext cx="5158687" cy="85861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SADOVNJAK</a:t>
            </a:r>
            <a:endParaRPr lang="en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aravno škropljenje proti ušem, pršicam in kaparjem - Zeleni svet">
            <a:extLst>
              <a:ext uri="{FF2B5EF4-FFF2-40B4-BE49-F238E27FC236}">
                <a16:creationId xmlns:a16="http://schemas.microsoft.com/office/drawing/2014/main" id="{15CC0CE5-7CF1-4407-8524-741C5EDB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000524"/>
            <a:ext cx="257175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brezovanje in škropljenje sadnega drevja | Zeleni prsti">
            <a:extLst>
              <a:ext uri="{FF2B5EF4-FFF2-40B4-BE49-F238E27FC236}">
                <a16:creationId xmlns:a16="http://schemas.microsoft.com/office/drawing/2014/main" id="{A1DE1EDC-4486-45BD-B719-979597C3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000525"/>
            <a:ext cx="2848734" cy="18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relice cvetijo, sadjarji se bojijo pozebe - Primorske novice">
            <a:extLst>
              <a:ext uri="{FF2B5EF4-FFF2-40B4-BE49-F238E27FC236}">
                <a16:creationId xmlns:a16="http://schemas.microsoft.com/office/drawing/2014/main" id="{E9601060-4AEB-418D-B17F-03D0E97C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992" y="4000524"/>
            <a:ext cx="2682978" cy="18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467F09-CA09-4F5B-A194-84AF546A8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78" y="1873353"/>
            <a:ext cx="10058400" cy="4023360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sadovnjaku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najbolj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živahne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ptice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čebele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Zakaj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Katera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drevesa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že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cvetijo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katera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imajo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razvite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popke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Dela 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sadovnjaku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Svet24.si - GROZLJIVO: Sinice jedo možgane drugih ptic!">
            <a:extLst>
              <a:ext uri="{FF2B5EF4-FFF2-40B4-BE49-F238E27FC236}">
                <a16:creationId xmlns:a16="http://schemas.microsoft.com/office/drawing/2014/main" id="{955A817C-C9F1-4700-B8D0-974A5965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94" y="519367"/>
            <a:ext cx="1379914" cy="113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650A-BD6A-4F5F-9D8D-EAB90EF9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672553" cy="145075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VRT</a:t>
            </a:r>
            <a:endParaRPr lang="en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322A1-BD22-43F2-BE01-11835D299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Pomagaj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steršem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delu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vrtu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Če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imaš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svojo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gredico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jo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potresi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gnojem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prelopati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uredi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Nanjo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lahko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poseješ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solato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redkvice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peteršilj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svojo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najljubšo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zelenjavo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inking Face Emoji">
                <a:extLst>
                  <a:ext uri="{FF2B5EF4-FFF2-40B4-BE49-F238E27FC236}">
                    <a16:creationId xmlns:a16="http://schemas.microsoft.com/office/drawing/2014/main" id="{1455A101-6D3E-4BD6-A94F-A920EC8C1B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0594067"/>
                  </p:ext>
                </p:extLst>
              </p:nvPr>
            </p:nvGraphicFramePr>
            <p:xfrm>
              <a:off x="2685971" y="3158220"/>
              <a:ext cx="705299" cy="68342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05299" cy="683429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-238688" ay="2359184" az="-1514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671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inking Face Emoji">
                <a:extLst>
                  <a:ext uri="{FF2B5EF4-FFF2-40B4-BE49-F238E27FC236}">
                    <a16:creationId xmlns:a16="http://schemas.microsoft.com/office/drawing/2014/main" id="{1455A101-6D3E-4BD6-A94F-A920EC8C1B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85971" y="3158220"/>
                <a:ext cx="705299" cy="683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hovel">
                <a:extLst>
                  <a:ext uri="{FF2B5EF4-FFF2-40B4-BE49-F238E27FC236}">
                    <a16:creationId xmlns:a16="http://schemas.microsoft.com/office/drawing/2014/main" id="{8F4774D6-55CE-4EF5-ABFC-D1CB419C9A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5139402"/>
                  </p:ext>
                </p:extLst>
              </p:nvPr>
            </p:nvGraphicFramePr>
            <p:xfrm>
              <a:off x="1625851" y="4374009"/>
              <a:ext cx="322632" cy="141616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22632" cy="1416161"/>
                    </a:xfrm>
                    <a:prstGeom prst="rect">
                      <a:avLst/>
                    </a:prstGeom>
                  </am3d:spPr>
                  <am3d:camera>
                    <am3d:pos x="0" y="0" z="48307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0283" d="1000000"/>
                    <am3d:preTrans dx="-929" dy="-18000000" dz="-10607"/>
                    <am3d:scale>
                      <am3d:sx n="1000000" d="1000000"/>
                      <am3d:sy n="1000000" d="1000000"/>
                      <am3d:sz n="1000000" d="1000000"/>
                    </am3d:scale>
                    <am3d:rot ax="761822" ay="-782942" az="-17473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423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hovel">
                <a:extLst>
                  <a:ext uri="{FF2B5EF4-FFF2-40B4-BE49-F238E27FC236}">
                    <a16:creationId xmlns:a16="http://schemas.microsoft.com/office/drawing/2014/main" id="{8F4774D6-55CE-4EF5-ABFC-D1CB419C9A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5851" y="4374009"/>
                <a:ext cx="322632" cy="1416161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SAMOKOLNICA LIV-KOLESA 6-922 VARJENA LAKIRANA 80 L - Merkur.si">
            <a:extLst>
              <a:ext uri="{FF2B5EF4-FFF2-40B4-BE49-F238E27FC236}">
                <a16:creationId xmlns:a16="http://schemas.microsoft.com/office/drawing/2014/main" id="{79A4A678-2610-40B4-ADEF-E9312666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22" y="4187652"/>
            <a:ext cx="2486639" cy="198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blje 130 CM, 12 ZOB - Ceneje.si">
            <a:extLst>
              <a:ext uri="{FF2B5EF4-FFF2-40B4-BE49-F238E27FC236}">
                <a16:creationId xmlns:a16="http://schemas.microsoft.com/office/drawing/2014/main" id="{E1FC7846-5A7A-4B52-B7B6-43941D566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78" y="4432031"/>
            <a:ext cx="1300116" cy="130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DILNI KLIN Z LESENIM ROEAJEM (3x14x28cm) - Ceneje.si">
            <a:extLst>
              <a:ext uri="{FF2B5EF4-FFF2-40B4-BE49-F238E27FC236}">
                <a16:creationId xmlns:a16="http://schemas.microsoft.com/office/drawing/2014/main" id="{7F56C419-9CC2-497E-B254-AAC1052D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41" y="4641808"/>
            <a:ext cx="1300116" cy="97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to galerija: Semena">
            <a:extLst>
              <a:ext uri="{FF2B5EF4-FFF2-40B4-BE49-F238E27FC236}">
                <a16:creationId xmlns:a16="http://schemas.microsoft.com/office/drawing/2014/main" id="{6ECBD946-DEDC-4D37-A3E5-2F8CABB4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204" y="3841649"/>
            <a:ext cx="2669219" cy="200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eževniki - &quot;plugi narave&quot; | Utrinek.si">
            <a:extLst>
              <a:ext uri="{FF2B5EF4-FFF2-40B4-BE49-F238E27FC236}">
                <a16:creationId xmlns:a16="http://schemas.microsoft.com/office/drawing/2014/main" id="{F91B3049-A818-4602-B510-7FE2F2759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1889" y="589870"/>
            <a:ext cx="2001516" cy="11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023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51101-7339-4184-8C54-93757C48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921780" cy="145075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CVETLIČNA GREDICA</a:t>
            </a:r>
            <a:endParaRPr lang="en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80F45-894C-4037-BFF1-279C28E86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Izdelaj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tulipan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zvonček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narciso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naredi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svojo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cvetlično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gredico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Če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imaš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svojo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cvetlično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gredi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o, jo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uredi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Napiši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katere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cvetlice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že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cvetijo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zdelajmo pomladni venček z zvončki, da v dom povabimo pomlad">
            <a:extLst>
              <a:ext uri="{FF2B5EF4-FFF2-40B4-BE49-F238E27FC236}">
                <a16:creationId xmlns:a16="http://schemas.microsoft.com/office/drawing/2014/main" id="{0FD58037-31D3-4D74-A8FF-D05D95E0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15" y="3661317"/>
            <a:ext cx="2788328" cy="167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9 cards in the collection &quot;Поделки своими руками&quot; of the user ...">
            <a:extLst>
              <a:ext uri="{FF2B5EF4-FFF2-40B4-BE49-F238E27FC236}">
                <a16:creationId xmlns:a16="http://schemas.microsoft.com/office/drawing/2014/main" id="{7CF43440-2161-4CB8-B265-85E8C27F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43" y="3661317"/>
            <a:ext cx="28575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ulpen aus Papier selber machen | DekoKing - DIY Bastelideen">
            <a:extLst>
              <a:ext uri="{FF2B5EF4-FFF2-40B4-BE49-F238E27FC236}">
                <a16:creationId xmlns:a16="http://schemas.microsoft.com/office/drawing/2014/main" id="{22985D32-5FB9-4714-82EC-D03ABCEB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527" y="3429000"/>
            <a:ext cx="1766286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yacinthus - Hijacinta Avtor: babaco rastline.mojforum.si">
            <a:extLst>
              <a:ext uri="{FF2B5EF4-FFF2-40B4-BE49-F238E27FC236}">
                <a16:creationId xmlns:a16="http://schemas.microsoft.com/office/drawing/2014/main" id="{E17B8BB2-CCBC-4EC7-A425-785AB3C9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94" y="611294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4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8C53-74FC-4085-A6BA-846A59EA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2045415" cy="145075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POLJE</a:t>
            </a:r>
            <a:endParaRPr lang="en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9C2E9-203A-4B13-886F-D80479406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Kmetje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pognojili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preorali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polja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Kmalu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posadili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krompir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kasneje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še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preostale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poljščine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Jesensko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žito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zeleni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opazil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katero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kmečkih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opravil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Kaj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meniš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škropljenju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umetnimi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gnojili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F5B95-CF0C-42ED-8B7E-5E7A0B2A7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472" y="4334397"/>
            <a:ext cx="2636668" cy="1977502"/>
          </a:xfrm>
          <a:prstGeom prst="rect">
            <a:avLst/>
          </a:prstGeom>
        </p:spPr>
      </p:pic>
      <p:pic>
        <p:nvPicPr>
          <p:cNvPr id="1028" name="Picture 4" descr="Poglej temo - Plugi :: Traktor Forum">
            <a:extLst>
              <a:ext uri="{FF2B5EF4-FFF2-40B4-BE49-F238E27FC236}">
                <a16:creationId xmlns:a16="http://schemas.microsoft.com/office/drawing/2014/main" id="{D04E4D6F-673B-4173-BC53-96C013B3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03" y="4496415"/>
            <a:ext cx="2420644" cy="181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ajenje krompirja: kako pravilno saditi, da dobimo dobro letino?">
            <a:extLst>
              <a:ext uri="{FF2B5EF4-FFF2-40B4-BE49-F238E27FC236}">
                <a16:creationId xmlns:a16="http://schemas.microsoft.com/office/drawing/2014/main" id="{91FC5570-A900-4E6C-91F9-060E3C9D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643" y="546101"/>
            <a:ext cx="1724118" cy="1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624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CE42A-D17E-4EF3-AF81-CE057BE7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2604708" cy="145075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LONČNICA</a:t>
            </a:r>
            <a:endParaRPr lang="en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137C1-72BF-4E15-AA47-0D5F4A26B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7709369" cy="4404146"/>
          </a:xfrm>
        </p:spPr>
        <p:txBody>
          <a:bodyPr>
            <a:normAutofit lnSpcReduction="10000"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Imaš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svojo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lončnico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Če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ne,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pomagaj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očetu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presajanju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lončnic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Potrebuješ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lonček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zemljo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dobro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voljo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Nežno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odstrani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lončnico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ončka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potrebi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odstrani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odmrle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liste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koreninice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večji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lonček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zemlje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nato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vanj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postavi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rastlino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Pazi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da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rastlina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stala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naravnost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tlači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koreninic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Dodaj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zemljo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vrha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lončka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rastlino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zalij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Bravo!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11323-5911-4E28-916E-86E823218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140" y="4111726"/>
            <a:ext cx="1031392" cy="1888241"/>
          </a:xfrm>
          <a:prstGeom prst="rect">
            <a:avLst/>
          </a:prstGeom>
        </p:spPr>
      </p:pic>
      <p:pic>
        <p:nvPicPr>
          <p:cNvPr id="2050" name="Picture 2" descr="Spomladansko presajanje sobnih rastlin | Zeleni prsti">
            <a:extLst>
              <a:ext uri="{FF2B5EF4-FFF2-40B4-BE49-F238E27FC236}">
                <a16:creationId xmlns:a16="http://schemas.microsoft.com/office/drawing/2014/main" id="{FDC36BF7-968D-45A5-9615-C68184CD3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996" y="1925633"/>
            <a:ext cx="2462536" cy="164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iklama | CVETLIČNA JERNEJA JOŠAR S.P.">
            <a:extLst>
              <a:ext uri="{FF2B5EF4-FFF2-40B4-BE49-F238E27FC236}">
                <a16:creationId xmlns:a16="http://schemas.microsoft.com/office/drawing/2014/main" id="{17F8115D-BCCB-4B3B-9FB3-99BEC396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02" y="233283"/>
            <a:ext cx="1218645" cy="15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85812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284</TotalTime>
  <Words>671</Words>
  <Application>Microsoft Office PowerPoint</Application>
  <PresentationFormat>Širokozaslonsko</PresentationFormat>
  <Paragraphs>76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Retrospect</vt:lpstr>
      <vt:lpstr>   NARAVOSLOVNI DAN – NARAVA OKROG NAS  Zvončki in trobentice, mačice vijolice, spet iz zemlje vzkljijejo, zdaj pomlad je tu.                                         Zapoj! Pesmico najdeš na Youtube: Zvončki in trobentice</vt:lpstr>
      <vt:lpstr>NAVODILA ZA DELO</vt:lpstr>
      <vt:lpstr>GOZD                !</vt:lpstr>
      <vt:lpstr>TRAVNIK</vt:lpstr>
      <vt:lpstr>SADOVNJAK</vt:lpstr>
      <vt:lpstr>VRT</vt:lpstr>
      <vt:lpstr>CVETLIČNA GREDICA</vt:lpstr>
      <vt:lpstr>POLJE</vt:lpstr>
      <vt:lpstr>LONČNICA</vt:lpstr>
      <vt:lpstr>POTOK</vt:lpstr>
      <vt:lpstr>ZAČUTIMO OKOLJE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NARAVOSLOVNI DAN – NARAVA OKOLI NAS  Zvonči in trobentice, mačice vijolice, spet iz zemlje vzkljijejo, zdaj pomlad je tu.</dc:title>
  <dc:creator>Mateja Jamnik</dc:creator>
  <cp:lastModifiedBy>JuhantPc</cp:lastModifiedBy>
  <cp:revision>37</cp:revision>
  <dcterms:created xsi:type="dcterms:W3CDTF">2020-04-03T20:04:35Z</dcterms:created>
  <dcterms:modified xsi:type="dcterms:W3CDTF">2020-04-14T10:08:21Z</dcterms:modified>
</cp:coreProperties>
</file>