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1" r:id="rId4"/>
    <p:sldId id="282" r:id="rId5"/>
    <p:sldId id="283" r:id="rId6"/>
    <p:sldId id="258" r:id="rId7"/>
    <p:sldId id="269" r:id="rId8"/>
    <p:sldId id="270" r:id="rId9"/>
    <p:sldId id="268" r:id="rId10"/>
    <p:sldId id="273" r:id="rId11"/>
    <p:sldId id="271" r:id="rId12"/>
    <p:sldId id="275" r:id="rId13"/>
    <p:sldId id="285" r:id="rId14"/>
    <p:sldId id="259" r:id="rId15"/>
    <p:sldId id="276" r:id="rId16"/>
    <p:sldId id="265" r:id="rId17"/>
    <p:sldId id="261" r:id="rId18"/>
    <p:sldId id="266" r:id="rId19"/>
    <p:sldId id="277" r:id="rId20"/>
    <p:sldId id="263" r:id="rId21"/>
    <p:sldId id="278" r:id="rId22"/>
    <p:sldId id="279" r:id="rId23"/>
    <p:sldId id="284" r:id="rId24"/>
    <p:sldId id="274" r:id="rId25"/>
    <p:sldId id="267" r:id="rId26"/>
    <p:sldId id="280" r:id="rId27"/>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38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Ref idx="1002">
        <a:schemeClr val="bg2"/>
      </p:bgRef>
    </p:bg>
    <p:spTree>
      <p:nvGrpSpPr>
        <p:cNvPr id="1" name=""/>
        <p:cNvGrpSpPr/>
        <p:nvPr/>
      </p:nvGrpSpPr>
      <p:grpSpPr>
        <a:xfrm>
          <a:off x="0" y="0"/>
          <a:ext cx="0" cy="0"/>
          <a:chOff x="0" y="0"/>
          <a:chExt cx="0" cy="0"/>
        </a:xfrm>
      </p:grpSpPr>
      <p:sp>
        <p:nvSpPr>
          <p:cNvPr id="9" name="Naslov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sl-SI" smtClean="0"/>
              <a:t>Kliknite, če želite urediti slog naslova matrice</a:t>
            </a:r>
            <a:endParaRPr kumimoji="0" lang="en-US"/>
          </a:p>
        </p:txBody>
      </p:sp>
      <p:sp>
        <p:nvSpPr>
          <p:cNvPr id="17" name="Podnaslov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Kliknite, če želite urediti slog podnaslova matrice</a:t>
            </a:r>
            <a:endParaRPr kumimoji="0" lang="en-US"/>
          </a:p>
        </p:txBody>
      </p:sp>
      <p:sp>
        <p:nvSpPr>
          <p:cNvPr id="30" name="Ograda datuma 29"/>
          <p:cNvSpPr>
            <a:spLocks noGrp="1"/>
          </p:cNvSpPr>
          <p:nvPr>
            <p:ph type="dt" sz="half" idx="10"/>
          </p:nvPr>
        </p:nvSpPr>
        <p:spPr/>
        <p:txBody>
          <a:bodyPr/>
          <a:lstStyle/>
          <a:p>
            <a:fld id="{BFBE6483-7851-409B-8B76-18645B3A1C05}" type="datetimeFigureOut">
              <a:rPr lang="sl-SI" smtClean="0"/>
              <a:t>3. 04. 2020</a:t>
            </a:fld>
            <a:endParaRPr lang="sl-SI"/>
          </a:p>
        </p:txBody>
      </p:sp>
      <p:sp>
        <p:nvSpPr>
          <p:cNvPr id="19" name="Ograda noge 18"/>
          <p:cNvSpPr>
            <a:spLocks noGrp="1"/>
          </p:cNvSpPr>
          <p:nvPr>
            <p:ph type="ftr" sz="quarter" idx="11"/>
          </p:nvPr>
        </p:nvSpPr>
        <p:spPr/>
        <p:txBody>
          <a:bodyPr/>
          <a:lstStyle/>
          <a:p>
            <a:endParaRPr lang="sl-SI"/>
          </a:p>
        </p:txBody>
      </p:sp>
      <p:sp>
        <p:nvSpPr>
          <p:cNvPr id="27" name="Ograda številke diapozitiva 26"/>
          <p:cNvSpPr>
            <a:spLocks noGrp="1"/>
          </p:cNvSpPr>
          <p:nvPr>
            <p:ph type="sldNum" sz="quarter" idx="12"/>
          </p:nvPr>
        </p:nvSpPr>
        <p:spPr/>
        <p:txBody>
          <a:bodyPr/>
          <a:lstStyle/>
          <a:p>
            <a:fld id="{CF8400AB-D695-41BB-A85D-2E1349ED3AD6}" type="slidenum">
              <a:rPr lang="sl-SI" smtClean="0"/>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BFBE6483-7851-409B-8B76-18645B3A1C05}" type="datetimeFigureOut">
              <a:rPr lang="sl-SI" smtClean="0"/>
              <a:t>3. 04. 2020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F8400AB-D695-41BB-A85D-2E1349ED3AD6}"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914401"/>
            <a:ext cx="2057400" cy="5211763"/>
          </a:xfrm>
        </p:spPr>
        <p:txBody>
          <a:bodyPr vert="eaVer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914401"/>
            <a:ext cx="6019800" cy="5211763"/>
          </a:xfrm>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BFBE6483-7851-409B-8B76-18645B3A1C05}" type="datetimeFigureOut">
              <a:rPr lang="sl-SI" smtClean="0"/>
              <a:t>3. 04. 2020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F8400AB-D695-41BB-A85D-2E1349ED3AD6}"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vsebine 2"/>
          <p:cNvSpPr>
            <a:spLocks noGrp="1"/>
          </p:cNvSpPr>
          <p:nvPr>
            <p:ph idx="1"/>
          </p:nvPr>
        </p:nvSpPr>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BFBE6483-7851-409B-8B76-18645B3A1C05}" type="datetimeFigureOut">
              <a:rPr lang="sl-SI" smtClean="0"/>
              <a:t>3. 04. 2020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F8400AB-D695-41BB-A85D-2E1349ED3AD6}"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Ref idx="1002">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Kliknite, če želite urediti sloge besedila matrice</a:t>
            </a:r>
          </a:p>
        </p:txBody>
      </p:sp>
      <p:sp>
        <p:nvSpPr>
          <p:cNvPr id="4" name="Ograda datuma 3"/>
          <p:cNvSpPr>
            <a:spLocks noGrp="1"/>
          </p:cNvSpPr>
          <p:nvPr>
            <p:ph type="dt" sz="half" idx="10"/>
          </p:nvPr>
        </p:nvSpPr>
        <p:spPr/>
        <p:txBody>
          <a:bodyPr/>
          <a:lstStyle/>
          <a:p>
            <a:fld id="{BFBE6483-7851-409B-8B76-18645B3A1C05}" type="datetimeFigureOut">
              <a:rPr lang="sl-SI" smtClean="0"/>
              <a:t>3. 04. 2020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F8400AB-D695-41BB-A85D-2E1349ED3AD6}" type="slidenum">
              <a:rPr lang="sl-SI" smtClean="0"/>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p>
            <a:r>
              <a:rPr kumimoji="0" lang="sl-SI" smtClean="0"/>
              <a:t>Kliknite, če želite urediti slog naslova matrice</a:t>
            </a:r>
            <a:endParaRPr kumimoji="0" lang="en-US"/>
          </a:p>
        </p:txBody>
      </p:sp>
      <p:sp>
        <p:nvSpPr>
          <p:cNvPr id="3" name="Ograda vsebin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BFBE6483-7851-409B-8B76-18645B3A1C05}" type="datetimeFigureOut">
              <a:rPr lang="sl-SI" smtClean="0"/>
              <a:t>3. 04. 2020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CF8400AB-D695-41BB-A85D-2E1349ED3AD6}"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tIns="45720" anchor="b"/>
          <a:lstStyle>
            <a:lvl1pPr>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4" name="Ograda besedila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5" name="Ograda vsebin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6" name="Ograda vsebin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0"/>
          </p:nvPr>
        </p:nvSpPr>
        <p:spPr/>
        <p:txBody>
          <a:bodyPr/>
          <a:lstStyle/>
          <a:p>
            <a:fld id="{BFBE6483-7851-409B-8B76-18645B3A1C05}" type="datetimeFigureOut">
              <a:rPr lang="sl-SI" smtClean="0"/>
              <a:t>3. 04. 2020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CF8400AB-D695-41BB-A85D-2E1349ED3AD6}" type="slidenum">
              <a:rPr lang="sl-SI" smtClean="0"/>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sl-SI" smtClean="0"/>
              <a:t>Kliknite, če želite urediti slog naslova matrice</a:t>
            </a:r>
            <a:endParaRPr kumimoji="0" lang="en-US"/>
          </a:p>
        </p:txBody>
      </p:sp>
      <p:sp>
        <p:nvSpPr>
          <p:cNvPr id="3" name="Ograda datuma 2"/>
          <p:cNvSpPr>
            <a:spLocks noGrp="1"/>
          </p:cNvSpPr>
          <p:nvPr>
            <p:ph type="dt" sz="half" idx="10"/>
          </p:nvPr>
        </p:nvSpPr>
        <p:spPr/>
        <p:txBody>
          <a:bodyPr/>
          <a:lstStyle/>
          <a:p>
            <a:fld id="{BFBE6483-7851-409B-8B76-18645B3A1C05}" type="datetimeFigureOut">
              <a:rPr lang="sl-SI" smtClean="0"/>
              <a:t>3. 04. 2020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CF8400AB-D695-41BB-A85D-2E1349ED3AD6}"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BFBE6483-7851-409B-8B76-18645B3A1C05}" type="datetimeFigureOut">
              <a:rPr lang="sl-SI" smtClean="0"/>
              <a:t>3. 04. 2020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CF8400AB-D695-41BB-A85D-2E1349ED3AD6}"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sl-SI" smtClean="0"/>
              <a:t>Kliknite, če želite urediti slog naslova matrice</a:t>
            </a:r>
            <a:endParaRPr kumimoji="0" lang="en-US"/>
          </a:p>
        </p:txBody>
      </p:sp>
      <p:sp>
        <p:nvSpPr>
          <p:cNvPr id="3" name="Ograda besedila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sl-SI" smtClean="0"/>
              <a:t>Kliknite, če želite urediti sloge besedila matrice</a:t>
            </a:r>
          </a:p>
        </p:txBody>
      </p:sp>
      <p:sp>
        <p:nvSpPr>
          <p:cNvPr id="4" name="Ograda vsebin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BFBE6483-7851-409B-8B76-18645B3A1C05}" type="datetimeFigureOut">
              <a:rPr lang="sl-SI" smtClean="0"/>
              <a:t>3. 04. 2020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CF8400AB-D695-41BB-A85D-2E1349ED3AD6}" type="slidenum">
              <a:rPr lang="sl-SI" smtClean="0"/>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9" name="Odreži in zaokroži en kot pravokotnika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kotni trikotni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slov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sl-SI" smtClean="0"/>
              <a:t>Kliknite, če želite urediti slog naslova matrice</a:t>
            </a:r>
            <a:endParaRPr kumimoji="0" lang="en-US"/>
          </a:p>
        </p:txBody>
      </p:sp>
      <p:sp>
        <p:nvSpPr>
          <p:cNvPr id="4" name="Ograda besedila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sl-SI" smtClean="0"/>
              <a:t>Kliknite, če želite urediti sloge besedila matrice</a:t>
            </a:r>
          </a:p>
        </p:txBody>
      </p:sp>
      <p:sp>
        <p:nvSpPr>
          <p:cNvPr id="5" name="Ograda datuma 4"/>
          <p:cNvSpPr>
            <a:spLocks noGrp="1"/>
          </p:cNvSpPr>
          <p:nvPr>
            <p:ph type="dt" sz="half" idx="10"/>
          </p:nvPr>
        </p:nvSpPr>
        <p:spPr/>
        <p:txBody>
          <a:bodyPr/>
          <a:lstStyle/>
          <a:p>
            <a:fld id="{BFBE6483-7851-409B-8B76-18645B3A1C05}" type="datetimeFigureOut">
              <a:rPr lang="sl-SI" smtClean="0"/>
              <a:t>3. 04. 2020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a:xfrm>
            <a:off x="8077200" y="6356350"/>
            <a:ext cx="609600" cy="365125"/>
          </a:xfrm>
        </p:spPr>
        <p:txBody>
          <a:bodyPr/>
          <a:lstStyle/>
          <a:p>
            <a:fld id="{CF8400AB-D695-41BB-A85D-2E1349ED3AD6}" type="slidenum">
              <a:rPr lang="sl-SI" smtClean="0"/>
              <a:t>‹#›</a:t>
            </a:fld>
            <a:endParaRPr lang="sl-SI"/>
          </a:p>
        </p:txBody>
      </p:sp>
      <p:sp>
        <p:nvSpPr>
          <p:cNvPr id="3" name="Ograda slik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sl-SI" smtClean="0"/>
              <a:t>Kliknite ikono, če želite dodati sliko</a:t>
            </a:r>
            <a:endParaRPr kumimoji="0" lang="en-US" dirty="0"/>
          </a:p>
        </p:txBody>
      </p:sp>
      <p:sp>
        <p:nvSpPr>
          <p:cNvPr id="10" name="Prostoročno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Prostoročno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Prostoročno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Prostoročno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Ograda naslova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sl-SI" smtClean="0"/>
              <a:t>Kliknite, če želite urediti slog naslova matrice</a:t>
            </a:r>
            <a:endParaRPr kumimoji="0" lang="en-US"/>
          </a:p>
        </p:txBody>
      </p:sp>
      <p:sp>
        <p:nvSpPr>
          <p:cNvPr id="30" name="Ograda besedila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0" name="Ograda datum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FBE6483-7851-409B-8B76-18645B3A1C05}" type="datetimeFigureOut">
              <a:rPr lang="sl-SI" smtClean="0"/>
              <a:t>3. 04. 2020</a:t>
            </a:fld>
            <a:endParaRPr lang="sl-SI"/>
          </a:p>
        </p:txBody>
      </p:sp>
      <p:sp>
        <p:nvSpPr>
          <p:cNvPr id="22" name="Ograda no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l-SI"/>
          </a:p>
        </p:txBody>
      </p:sp>
      <p:sp>
        <p:nvSpPr>
          <p:cNvPr id="18" name="Ograda številke diapoz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8400AB-D695-41BB-A85D-2E1349ED3AD6}" type="slidenum">
              <a:rPr lang="sl-SI" smtClean="0"/>
              <a:t>‹#›</a:t>
            </a:fld>
            <a:endParaRPr lang="sl-SI"/>
          </a:p>
        </p:txBody>
      </p:sp>
      <p:grpSp>
        <p:nvGrpSpPr>
          <p:cNvPr id="2" name="Skupina 1"/>
          <p:cNvGrpSpPr/>
          <p:nvPr/>
        </p:nvGrpSpPr>
        <p:grpSpPr>
          <a:xfrm>
            <a:off x="-19017" y="202408"/>
            <a:ext cx="9180548" cy="649224"/>
            <a:chOff x="-19045" y="216550"/>
            <a:chExt cx="9180548" cy="649224"/>
          </a:xfrm>
        </p:grpSpPr>
        <p:sp>
          <p:nvSpPr>
            <p:cNvPr id="12" name="Prostoročno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Prostoročno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hyperlink" Target="http://www.domzale.si/media/articles/954_big.jpg" TargetMode="Externa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hyperlink" Target="http://www.google.si/url?sa=i&amp;rct=j&amp;q=&amp;esrc=s&amp;source=images&amp;cd=&amp;cad=rja&amp;uact=8&amp;ved=2ahUKEwiE9pr29evgAhWIsKQKHXMbAJYQjRx6BAgBEAU&amp;url=http://www.visitdomzale.si/dozivetja/naravna-dozivetja/cesminov-park&amp;psig=AOvVaw2ffKxNAAIjFh5UPE-o1VTl&amp;ust=1551906914275421" TargetMode="External"/><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2.jpeg"/><Relationship Id="rId7" Type="http://schemas.openxmlformats.org/officeDocument/2006/relationships/hyperlink" Target="http://www2.arnes.si/~osljro2s/mlini/slike/vm_55.jpg" TargetMode="External"/><Relationship Id="rId2" Type="http://schemas.openxmlformats.org/officeDocument/2006/relationships/hyperlink" Target="http://www.google.si/url?sa=i&amp;rct=j&amp;q=&amp;esrc=s&amp;source=images&amp;cd=&amp;cad=rja&amp;uact=8&amp;ved=2ahUKEwiJys-a9uvgAhWSUlAKHUm1CeIQjRx6BAgBEAU&amp;url=http://www2.arnes.si/~osljro2s/mlini/slike/&amp;psig=AOvVaw2mgZu9Dw1WFsDb9OSLfTCl&amp;ust=1551906985505578" TargetMode="External"/><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hyperlink" Target="http://www.google.si/url?sa=i&amp;rct=j&amp;q=&amp;esrc=s&amp;source=images&amp;cd=&amp;cad=rja&amp;uact=8&amp;ved=2ahUKEwj6z7Tn9-vgAhWC26QKHSLPAFMQjRx6BAgBEAU&amp;url=http://www.google.si/url?sa%3Di%26rct%3Dj%26q%3D%26esrc%3Ds%26source%3Dimages%26cd%3D%26ved%3D2ahUKEwjPo7vk9-vgAhXFDOwKHTNiCT4QjRx6BAgBEAU%26url%3Dhttp://www.kamra.si/digitalne-zbirke/item/mlini-na-spodnjem-toku-reke-mirna-do-izliva-v-savo.html%26psig%3DAOvVaw0Hwx41QlMIWZFCs1UqYADh%26ust%3D1551907378669734&amp;psig=AOvVaw0Hwx41QlMIWZFCs1UqYADh&amp;ust=1551907378669734" TargetMode="External"/><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3568" y="836712"/>
            <a:ext cx="7851648" cy="1828800"/>
          </a:xfrm>
        </p:spPr>
        <p:txBody>
          <a:bodyPr>
            <a:normAutofit fontScale="90000"/>
          </a:bodyPr>
          <a:lstStyle/>
          <a:p>
            <a:pPr algn="ctr"/>
            <a:r>
              <a:rPr lang="sl-SI" sz="7200" dirty="0" smtClean="0"/>
              <a:t>NAŠA DOMAČA POKRAJINA</a:t>
            </a:r>
            <a:endParaRPr lang="sl-SI" sz="7200" dirty="0"/>
          </a:p>
        </p:txBody>
      </p:sp>
      <p:sp>
        <p:nvSpPr>
          <p:cNvPr id="3" name="Podnaslov 2"/>
          <p:cNvSpPr>
            <a:spLocks noGrp="1"/>
          </p:cNvSpPr>
          <p:nvPr>
            <p:ph type="subTitle" idx="1"/>
          </p:nvPr>
        </p:nvSpPr>
        <p:spPr>
          <a:xfrm>
            <a:off x="539552" y="2780928"/>
            <a:ext cx="7854696" cy="2216688"/>
          </a:xfrm>
        </p:spPr>
        <p:txBody>
          <a:bodyPr>
            <a:normAutofit fontScale="25000" lnSpcReduction="20000"/>
          </a:bodyPr>
          <a:lstStyle/>
          <a:p>
            <a:pPr algn="ctr"/>
            <a:endParaRPr lang="sl-SI" sz="3200" dirty="0" smtClean="0">
              <a:latin typeface="+mj-lt"/>
            </a:endParaRPr>
          </a:p>
          <a:p>
            <a:pPr algn="ctr"/>
            <a:r>
              <a:rPr lang="sl-SI" sz="16600" b="1" dirty="0" smtClean="0">
                <a:latin typeface="+mj-lt"/>
              </a:rPr>
              <a:t>se imenuje </a:t>
            </a:r>
          </a:p>
          <a:p>
            <a:pPr algn="ctr"/>
            <a:endParaRPr lang="sl-SI" sz="8000" b="1" dirty="0">
              <a:latin typeface="+mj-lt"/>
            </a:endParaRPr>
          </a:p>
          <a:p>
            <a:pPr algn="ctr"/>
            <a:r>
              <a:rPr lang="sl-SI" sz="16600" b="1" dirty="0" smtClean="0">
                <a:latin typeface="+mj-lt"/>
              </a:rPr>
              <a:t>OBČINA </a:t>
            </a:r>
            <a:r>
              <a:rPr lang="sl-SI" sz="16600" b="1" dirty="0" smtClean="0">
                <a:solidFill>
                  <a:srgbClr val="C00000"/>
                </a:solidFill>
                <a:effectLst>
                  <a:outerShdw blurRad="38100" dist="38100" dir="2700000" algn="tl">
                    <a:srgbClr val="000000">
                      <a:alpha val="43137"/>
                    </a:srgbClr>
                  </a:outerShdw>
                </a:effectLst>
                <a:latin typeface="+mj-lt"/>
              </a:rPr>
              <a:t>DOMŽALE</a:t>
            </a:r>
            <a:r>
              <a:rPr lang="sl-SI" sz="16600" b="1" dirty="0" smtClean="0">
                <a:latin typeface="+mj-lt"/>
              </a:rPr>
              <a:t> </a:t>
            </a:r>
          </a:p>
          <a:p>
            <a:pPr algn="ctr"/>
            <a:endParaRPr lang="sl-SI" sz="6200" dirty="0" smtClean="0">
              <a:latin typeface="+mj-lt"/>
            </a:endParaRPr>
          </a:p>
          <a:p>
            <a:pPr algn="ctr"/>
            <a:r>
              <a:rPr lang="sl-SI" sz="6200" dirty="0" smtClean="0">
                <a:latin typeface="+mj-lt"/>
              </a:rPr>
              <a:t>ALI </a:t>
            </a:r>
          </a:p>
          <a:p>
            <a:pPr algn="ctr"/>
            <a:endParaRPr lang="sl-SI" sz="6200" b="1" dirty="0" smtClean="0">
              <a:solidFill>
                <a:schemeClr val="tx2"/>
              </a:solidFill>
              <a:latin typeface="Arial" panose="020B0604020202020204" pitchFamily="34" charset="0"/>
              <a:cs typeface="Arial" panose="020B0604020202020204" pitchFamily="34" charset="0"/>
            </a:endParaRPr>
          </a:p>
          <a:p>
            <a:pPr algn="ctr"/>
            <a:r>
              <a:rPr lang="sl-SI" sz="12800" b="1" dirty="0" smtClean="0">
                <a:solidFill>
                  <a:schemeClr val="tx2"/>
                </a:solidFill>
                <a:latin typeface="Arial" panose="020B0604020202020204" pitchFamily="34" charset="0"/>
                <a:cs typeface="Arial" panose="020B0604020202020204" pitchFamily="34" charset="0"/>
              </a:rPr>
              <a:t>BISTRIŠKA </a:t>
            </a:r>
            <a:r>
              <a:rPr lang="sl-SI" sz="12800" b="1" dirty="0">
                <a:solidFill>
                  <a:schemeClr val="tx2"/>
                </a:solidFill>
                <a:latin typeface="Arial" panose="020B0604020202020204" pitchFamily="34" charset="0"/>
                <a:cs typeface="Arial" panose="020B0604020202020204" pitchFamily="34" charset="0"/>
              </a:rPr>
              <a:t>RAVAN</a:t>
            </a:r>
          </a:p>
          <a:p>
            <a:pPr algn="ctr"/>
            <a:endParaRPr lang="sl-SI" sz="12800" dirty="0"/>
          </a:p>
          <a:p>
            <a:pPr algn="ctr"/>
            <a:endParaRPr lang="sl-SI" sz="28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8468" y="836712"/>
            <a:ext cx="7779956" cy="1292662"/>
          </a:xfrm>
          <a:prstGeom prst="rect">
            <a:avLst/>
          </a:prstGeom>
          <a:noFill/>
        </p:spPr>
        <p:txBody>
          <a:bodyPr wrap="square" rtlCol="0">
            <a:spAutoFit/>
          </a:bodyPr>
          <a:lstStyle/>
          <a:p>
            <a:pPr algn="ctr"/>
            <a:r>
              <a:rPr lang="sl-SI" sz="2400" dirty="0" smtClean="0">
                <a:solidFill>
                  <a:srgbClr val="C00000"/>
                </a:solidFill>
                <a:latin typeface="Arial" panose="020B0604020202020204" pitchFamily="34" charset="0"/>
                <a:cs typeface="Arial" panose="020B0604020202020204" pitchFamily="34" charset="0"/>
              </a:rPr>
              <a:t>SLAMNIKARSTVO</a:t>
            </a:r>
          </a:p>
          <a:p>
            <a:pPr algn="ctr"/>
            <a:endParaRPr lang="sl-SI" dirty="0" smtClean="0">
              <a:solidFill>
                <a:srgbClr val="002060"/>
              </a:solidFill>
              <a:latin typeface="Arial" panose="020B0604020202020204" pitchFamily="34" charset="0"/>
              <a:cs typeface="Arial" panose="020B0604020202020204" pitchFamily="34" charset="0"/>
            </a:endParaRPr>
          </a:p>
          <a:p>
            <a:pPr algn="ctr"/>
            <a:r>
              <a:rPr lang="sl-SI" dirty="0" smtClean="0">
                <a:solidFill>
                  <a:srgbClr val="002060"/>
                </a:solidFill>
                <a:latin typeface="Arial" panose="020B0604020202020204" pitchFamily="34" charset="0"/>
                <a:cs typeface="Arial" panose="020B0604020202020204" pitchFamily="34" charset="0"/>
              </a:rPr>
              <a:t>ZLATA DOBA JE TRAJALA DOBRIH STO LET </a:t>
            </a:r>
          </a:p>
          <a:p>
            <a:pPr algn="ctr"/>
            <a:r>
              <a:rPr lang="sl-SI" dirty="0" smtClean="0">
                <a:solidFill>
                  <a:srgbClr val="002060"/>
                </a:solidFill>
                <a:latin typeface="Arial" panose="020B0604020202020204" pitchFamily="34" charset="0"/>
                <a:cs typeface="Arial" panose="020B0604020202020204" pitchFamily="34" charset="0"/>
              </a:rPr>
              <a:t>OD 1790 DO KONCA 1. SVET. VOJNE</a:t>
            </a:r>
            <a:endParaRPr lang="sl-SI" dirty="0">
              <a:solidFill>
                <a:srgbClr val="002060"/>
              </a:solidFill>
              <a:latin typeface="Arial" panose="020B0604020202020204" pitchFamily="34" charset="0"/>
              <a:cs typeface="Arial" panose="020B0604020202020204" pitchFamily="34" charset="0"/>
            </a:endParaRPr>
          </a:p>
        </p:txBody>
      </p:sp>
      <p:pic>
        <p:nvPicPr>
          <p:cNvPr id="4" name="Slika 6" descr="http://www.domzalec.si/modules/aktualno/uploads/003_copy5.jpg"/>
          <p:cNvPicPr/>
          <p:nvPr/>
        </p:nvPicPr>
        <p:blipFill>
          <a:blip r:embed="rId2">
            <a:extLst>
              <a:ext uri="{28A0092B-C50C-407E-A947-70E740481C1C}">
                <a14:useLocalDpi xmlns:a14="http://schemas.microsoft.com/office/drawing/2010/main" val="0"/>
              </a:ext>
            </a:extLst>
          </a:blip>
          <a:srcRect/>
          <a:stretch>
            <a:fillRect/>
          </a:stretch>
        </p:blipFill>
        <p:spPr bwMode="auto">
          <a:xfrm>
            <a:off x="608468" y="2132856"/>
            <a:ext cx="5167622" cy="3960440"/>
          </a:xfrm>
          <a:prstGeom prst="rect">
            <a:avLst/>
          </a:prstGeom>
          <a:noFill/>
          <a:ln>
            <a:noFill/>
          </a:ln>
        </p:spPr>
      </p:pic>
      <p:pic>
        <p:nvPicPr>
          <p:cNvPr id="6146" name="Picture 2" descr="http://www.kd-domzale.si/e_files/content/slamnikarski_muzej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613" y="2132856"/>
            <a:ext cx="2775414" cy="184625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2632" y="430053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7530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772816"/>
            <a:ext cx="5616624" cy="424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25258" y="980728"/>
            <a:ext cx="6431954" cy="400110"/>
          </a:xfrm>
          <a:prstGeom prst="rect">
            <a:avLst/>
          </a:prstGeom>
          <a:noFill/>
        </p:spPr>
        <p:txBody>
          <a:bodyPr wrap="none" rtlCol="0">
            <a:spAutoFit/>
          </a:bodyPr>
          <a:lstStyle/>
          <a:p>
            <a:r>
              <a:rPr lang="sl-SI" sz="2000" b="1" dirty="0" smtClean="0">
                <a:solidFill>
                  <a:srgbClr val="C00000"/>
                </a:solidFill>
                <a:latin typeface="Arial" panose="020B0604020202020204" pitchFamily="34" charset="0"/>
                <a:cs typeface="Arial" panose="020B0604020202020204" pitchFamily="34" charset="0"/>
              </a:rPr>
              <a:t>1891 - ŽELEZNIŠKA PROGA LJUBLJANA - KAMNIK</a:t>
            </a:r>
            <a:endParaRPr lang="sl-SI" sz="2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901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71472" y="500042"/>
            <a:ext cx="8305800" cy="714372"/>
          </a:xfrm>
        </p:spPr>
        <p:txBody>
          <a:bodyPr>
            <a:normAutofit/>
          </a:bodyPr>
          <a:lstStyle/>
          <a:p>
            <a:pPr algn="ctr"/>
            <a:r>
              <a:rPr lang="sl-SI" sz="4000" dirty="0" smtClean="0"/>
              <a:t>DOMŽALE – mestno središče </a:t>
            </a:r>
            <a:endParaRPr lang="sl-SI" sz="4000" dirty="0"/>
          </a:p>
        </p:txBody>
      </p:sp>
      <p:pic>
        <p:nvPicPr>
          <p:cNvPr id="17410" name="Picture 2" descr="http://www.domzale.si/media/articles/954_medium_crop.jpg">
            <a:hlinkClick r:id="rId2"/>
          </p:cNvPr>
          <p:cNvPicPr>
            <a:picLocks noChangeAspect="1" noChangeArrowheads="1"/>
          </p:cNvPicPr>
          <p:nvPr/>
        </p:nvPicPr>
        <p:blipFill>
          <a:blip r:embed="rId3"/>
          <a:srcRect/>
          <a:stretch>
            <a:fillRect/>
          </a:stretch>
        </p:blipFill>
        <p:spPr bwMode="auto">
          <a:xfrm>
            <a:off x="500412" y="1416848"/>
            <a:ext cx="2984754" cy="1861083"/>
          </a:xfrm>
          <a:prstGeom prst="rect">
            <a:avLst/>
          </a:prstGeom>
          <a:noFill/>
        </p:spPr>
      </p:pic>
      <p:pic>
        <p:nvPicPr>
          <p:cNvPr id="17412" name="Picture 4" descr="http://www.domzale.si/media/articles/960_big.jpg"/>
          <p:cNvPicPr>
            <a:picLocks noChangeAspect="1" noChangeArrowheads="1"/>
          </p:cNvPicPr>
          <p:nvPr/>
        </p:nvPicPr>
        <p:blipFill>
          <a:blip r:embed="rId4"/>
          <a:srcRect/>
          <a:stretch>
            <a:fillRect/>
          </a:stretch>
        </p:blipFill>
        <p:spPr bwMode="auto">
          <a:xfrm>
            <a:off x="3672855" y="1416848"/>
            <a:ext cx="2465389" cy="1849042"/>
          </a:xfrm>
          <a:prstGeom prst="rect">
            <a:avLst/>
          </a:prstGeom>
          <a:noFill/>
        </p:spPr>
      </p:pic>
      <p:pic>
        <p:nvPicPr>
          <p:cNvPr id="17422" name="Picture 14" descr="http://www.domzale.si/media/articles/976_big.jpg"/>
          <p:cNvPicPr>
            <a:picLocks noChangeAspect="1" noChangeArrowheads="1"/>
          </p:cNvPicPr>
          <p:nvPr/>
        </p:nvPicPr>
        <p:blipFill>
          <a:blip r:embed="rId5"/>
          <a:srcRect/>
          <a:stretch>
            <a:fillRect/>
          </a:stretch>
        </p:blipFill>
        <p:spPr bwMode="auto">
          <a:xfrm>
            <a:off x="3793901" y="4021581"/>
            <a:ext cx="2507766" cy="1880825"/>
          </a:xfrm>
          <a:prstGeom prst="rect">
            <a:avLst/>
          </a:prstGeom>
          <a:noFill/>
        </p:spPr>
      </p:pic>
      <p:pic>
        <p:nvPicPr>
          <p:cNvPr id="17424" name="Picture 16" descr="http://www.domzale.si/media/articles/979_big.jpg"/>
          <p:cNvPicPr>
            <a:picLocks noChangeAspect="1" noChangeArrowheads="1"/>
          </p:cNvPicPr>
          <p:nvPr/>
        </p:nvPicPr>
        <p:blipFill>
          <a:blip r:embed="rId6"/>
          <a:srcRect/>
          <a:stretch>
            <a:fillRect/>
          </a:stretch>
        </p:blipFill>
        <p:spPr bwMode="auto">
          <a:xfrm>
            <a:off x="6343497" y="1416848"/>
            <a:ext cx="2524096" cy="1893072"/>
          </a:xfrm>
          <a:prstGeom prst="rect">
            <a:avLst/>
          </a:prstGeom>
          <a:noFill/>
        </p:spPr>
      </p:pic>
      <p:sp>
        <p:nvSpPr>
          <p:cNvPr id="8" name="PoljeZBesedilom 9"/>
          <p:cNvSpPr txBox="1"/>
          <p:nvPr/>
        </p:nvSpPr>
        <p:spPr>
          <a:xfrm>
            <a:off x="915905" y="3309931"/>
            <a:ext cx="2457670" cy="276999"/>
          </a:xfrm>
          <a:prstGeom prst="rect">
            <a:avLst/>
          </a:prstGeom>
          <a:noFill/>
        </p:spPr>
        <p:txBody>
          <a:bodyPr wrap="square" rtlCol="0">
            <a:spAutoFit/>
          </a:bodyPr>
          <a:lstStyle/>
          <a:p>
            <a:r>
              <a:rPr lang="sl-SI" sz="1200" dirty="0" smtClean="0">
                <a:latin typeface="Arial Nova" panose="020B0504020202020204" pitchFamily="34" charset="0"/>
              </a:rPr>
              <a:t>                          SREDIŠČE</a:t>
            </a:r>
          </a:p>
        </p:txBody>
      </p:sp>
      <p:sp>
        <p:nvSpPr>
          <p:cNvPr id="9" name="PoljeZBesedilom 9"/>
          <p:cNvSpPr txBox="1"/>
          <p:nvPr/>
        </p:nvSpPr>
        <p:spPr>
          <a:xfrm>
            <a:off x="3793901" y="3309920"/>
            <a:ext cx="2457670" cy="276999"/>
          </a:xfrm>
          <a:prstGeom prst="rect">
            <a:avLst/>
          </a:prstGeom>
          <a:noFill/>
        </p:spPr>
        <p:txBody>
          <a:bodyPr wrap="square" rtlCol="0">
            <a:spAutoFit/>
          </a:bodyPr>
          <a:lstStyle/>
          <a:p>
            <a:r>
              <a:rPr lang="sl-SI" sz="1200" dirty="0" smtClean="0">
                <a:latin typeface="Arial Nova" panose="020B0504020202020204" pitchFamily="34" charset="0"/>
              </a:rPr>
              <a:t>                          TRŽNICA</a:t>
            </a:r>
          </a:p>
        </p:txBody>
      </p:sp>
      <p:sp>
        <p:nvSpPr>
          <p:cNvPr id="10" name="PoljeZBesedilom 9"/>
          <p:cNvSpPr txBox="1"/>
          <p:nvPr/>
        </p:nvSpPr>
        <p:spPr>
          <a:xfrm>
            <a:off x="6424158" y="3392967"/>
            <a:ext cx="2457670" cy="276999"/>
          </a:xfrm>
          <a:prstGeom prst="rect">
            <a:avLst/>
          </a:prstGeom>
          <a:noFill/>
        </p:spPr>
        <p:txBody>
          <a:bodyPr wrap="square" rtlCol="0">
            <a:spAutoFit/>
          </a:bodyPr>
          <a:lstStyle/>
          <a:p>
            <a:r>
              <a:rPr lang="sl-SI" sz="1200" dirty="0" smtClean="0"/>
              <a:t>                          </a:t>
            </a:r>
            <a:r>
              <a:rPr lang="sl-SI" sz="1200" dirty="0" smtClean="0">
                <a:latin typeface="Arial Nova" panose="020B0504020202020204" pitchFamily="34" charset="0"/>
              </a:rPr>
              <a:t>ŽELEZNICA</a:t>
            </a:r>
          </a:p>
        </p:txBody>
      </p:sp>
      <p:sp>
        <p:nvSpPr>
          <p:cNvPr id="11" name="PoljeZBesedilom 9"/>
          <p:cNvSpPr txBox="1"/>
          <p:nvPr/>
        </p:nvSpPr>
        <p:spPr>
          <a:xfrm>
            <a:off x="716413" y="6097870"/>
            <a:ext cx="3012692" cy="461665"/>
          </a:xfrm>
          <a:prstGeom prst="rect">
            <a:avLst/>
          </a:prstGeom>
          <a:noFill/>
        </p:spPr>
        <p:txBody>
          <a:bodyPr wrap="square" rtlCol="0">
            <a:spAutoFit/>
          </a:bodyPr>
          <a:lstStyle/>
          <a:p>
            <a:pPr algn="ctr"/>
            <a:r>
              <a:rPr lang="sl-SI" sz="1200" dirty="0" smtClean="0"/>
              <a:t>   </a:t>
            </a:r>
            <a:r>
              <a:rPr lang="sl-SI" sz="1200" dirty="0" smtClean="0">
                <a:latin typeface="Arial Nova" panose="020B0504020202020204" pitchFamily="34" charset="0"/>
              </a:rPr>
              <a:t>OBČINSKA STAVBA ALI MESTNA HIŠA</a:t>
            </a:r>
          </a:p>
          <a:p>
            <a:pPr algn="ctr"/>
            <a:r>
              <a:rPr lang="sl-SI" sz="1200" dirty="0" smtClean="0">
                <a:latin typeface="Arial Nova" panose="020B0504020202020204" pitchFamily="34" charset="0"/>
              </a:rPr>
              <a:t>S SLAMNIKARSKIM PARKOM</a:t>
            </a:r>
          </a:p>
        </p:txBody>
      </p:sp>
      <p:sp>
        <p:nvSpPr>
          <p:cNvPr id="12" name="PoljeZBesedilom 9"/>
          <p:cNvSpPr txBox="1"/>
          <p:nvPr/>
        </p:nvSpPr>
        <p:spPr>
          <a:xfrm>
            <a:off x="3434854" y="6060069"/>
            <a:ext cx="2793443" cy="276999"/>
          </a:xfrm>
          <a:prstGeom prst="rect">
            <a:avLst/>
          </a:prstGeom>
          <a:noFill/>
        </p:spPr>
        <p:txBody>
          <a:bodyPr wrap="square" rtlCol="0">
            <a:spAutoFit/>
          </a:bodyPr>
          <a:lstStyle/>
          <a:p>
            <a:r>
              <a:rPr lang="sl-SI" sz="1200" dirty="0" smtClean="0"/>
              <a:t>                       </a:t>
            </a:r>
            <a:r>
              <a:rPr lang="sl-SI" sz="1200" dirty="0" smtClean="0">
                <a:latin typeface="Arial Nova" panose="020B0504020202020204" pitchFamily="34" charset="0"/>
              </a:rPr>
              <a:t>LJUBLJANSKA BANKA</a:t>
            </a:r>
          </a:p>
        </p:txBody>
      </p:sp>
      <p:pic>
        <p:nvPicPr>
          <p:cNvPr id="3" name="Slika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472" y="4293096"/>
            <a:ext cx="2879382" cy="1609310"/>
          </a:xfrm>
          <a:prstGeom prst="rect">
            <a:avLst/>
          </a:prstGeom>
        </p:spPr>
      </p:pic>
      <p:pic>
        <p:nvPicPr>
          <p:cNvPr id="4" name="Slika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0587" y="4062719"/>
            <a:ext cx="2401441" cy="1798548"/>
          </a:xfrm>
          <a:prstGeom prst="rect">
            <a:avLst/>
          </a:prstGeom>
        </p:spPr>
      </p:pic>
    </p:spTree>
    <p:extLst>
      <p:ext uri="{BB962C8B-B14F-4D97-AF65-F5344CB8AC3E}">
        <p14:creationId xmlns:p14="http://schemas.microsoft.com/office/powerpoint/2010/main" val="2062045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3861048"/>
            <a:ext cx="8305800" cy="1143000"/>
          </a:xfrm>
        </p:spPr>
        <p:txBody>
          <a:bodyPr>
            <a:normAutofit fontScale="90000"/>
          </a:bodyPr>
          <a:lstStyle/>
          <a:p>
            <a:pPr algn="ctr"/>
            <a:r>
              <a:rPr lang="sl-SI" sz="3100" dirty="0" smtClean="0">
                <a:latin typeface="Arial Nova" panose="020B0504020202020204" pitchFamily="34" charset="0"/>
              </a:rPr>
              <a:t>DOMŽALE SO DANES  </a:t>
            </a:r>
            <a:r>
              <a:rPr lang="sl-SI" sz="3100" dirty="0" smtClean="0">
                <a:solidFill>
                  <a:srgbClr val="C00000"/>
                </a:solidFill>
                <a:latin typeface="Arial Nova" panose="020B0504020202020204" pitchFamily="34" charset="0"/>
              </a:rPr>
              <a:t>PODJETNIŠKO</a:t>
            </a:r>
            <a:r>
              <a:rPr lang="sl-SI" sz="3100" dirty="0" smtClean="0">
                <a:latin typeface="Arial Nova" panose="020B0504020202020204" pitchFamily="34" charset="0"/>
              </a:rPr>
              <a:t> MESTO,</a:t>
            </a:r>
            <a:r>
              <a:rPr lang="sl-SI" sz="3100" dirty="0">
                <a:latin typeface="Arial Nova" panose="020B0504020202020204" pitchFamily="34" charset="0"/>
              </a:rPr>
              <a:t/>
            </a:r>
            <a:br>
              <a:rPr lang="sl-SI" sz="3100" dirty="0">
                <a:latin typeface="Arial Nova" panose="020B0504020202020204" pitchFamily="34" charset="0"/>
              </a:rPr>
            </a:br>
            <a:r>
              <a:rPr lang="sl-SI" sz="3100" dirty="0" smtClean="0">
                <a:latin typeface="Arial Nova" panose="020B0504020202020204" pitchFamily="34" charset="0"/>
              </a:rPr>
              <a:t/>
            </a:r>
            <a:br>
              <a:rPr lang="sl-SI" sz="3100" dirty="0" smtClean="0">
                <a:latin typeface="Arial Nova" panose="020B0504020202020204" pitchFamily="34" charset="0"/>
              </a:rPr>
            </a:br>
            <a:r>
              <a:rPr lang="sl-SI" sz="2000" dirty="0" smtClean="0"/>
              <a:t>KJER SO PODJETJA, KI PONUJAJO RAZNE STORITVENE DEJAVNOSTI:</a:t>
            </a:r>
            <a:br>
              <a:rPr lang="sl-SI" sz="2000" dirty="0" smtClean="0"/>
            </a:br>
            <a:r>
              <a:rPr lang="sl-SI" sz="2000" dirty="0" smtClean="0"/>
              <a:t>FRIZERSKI IN DRUGI LEPOTILNI SALONI, RAZLIČNE TRGOVINE, </a:t>
            </a:r>
            <a:br>
              <a:rPr lang="sl-SI" sz="2000" dirty="0" smtClean="0"/>
            </a:br>
            <a:r>
              <a:rPr lang="sl-SI" sz="2000" dirty="0" smtClean="0"/>
              <a:t>AVTOSALONI, BANKE, LEKARNE, OPTIKE, ZDRAVSTVENI CENTRI, PLESKARJI, ZIDARJI,..</a:t>
            </a:r>
            <a:br>
              <a:rPr lang="sl-SI" sz="2000" dirty="0" smtClean="0"/>
            </a:br>
            <a:r>
              <a:rPr lang="sl-SI" dirty="0"/>
              <a:t/>
            </a:r>
            <a:br>
              <a:rPr lang="sl-SI" dirty="0"/>
            </a:br>
            <a:r>
              <a:rPr lang="sl-SI" sz="2200" dirty="0" smtClean="0">
                <a:latin typeface="Arial Nova" panose="020B0504020202020204" pitchFamily="34" charset="0"/>
              </a:rPr>
              <a:t>NEKDAJ PA SO BILE </a:t>
            </a:r>
            <a:r>
              <a:rPr lang="sl-SI" sz="2200" dirty="0" smtClean="0">
                <a:solidFill>
                  <a:srgbClr val="C00000"/>
                </a:solidFill>
                <a:latin typeface="Arial Nova" panose="020B0504020202020204" pitchFamily="34" charset="0"/>
              </a:rPr>
              <a:t>OBRTNIŠKO</a:t>
            </a:r>
            <a:r>
              <a:rPr lang="sl-SI" sz="2200" dirty="0" smtClean="0">
                <a:latin typeface="Arial Nova" panose="020B0504020202020204" pitchFamily="34" charset="0"/>
              </a:rPr>
              <a:t> IN </a:t>
            </a:r>
            <a:r>
              <a:rPr lang="sl-SI" sz="2200" dirty="0" smtClean="0">
                <a:solidFill>
                  <a:srgbClr val="FF0000"/>
                </a:solidFill>
                <a:latin typeface="Arial Nova" panose="020B0504020202020204" pitchFamily="34" charset="0"/>
              </a:rPr>
              <a:t>INDUSTRIJSKO</a:t>
            </a:r>
            <a:r>
              <a:rPr lang="sl-SI" sz="2200" dirty="0" smtClean="0">
                <a:latin typeface="Arial Nova" panose="020B0504020202020204" pitchFamily="34" charset="0"/>
              </a:rPr>
              <a:t> MESTO,</a:t>
            </a:r>
            <a:br>
              <a:rPr lang="sl-SI" sz="2200" dirty="0" smtClean="0">
                <a:latin typeface="Arial Nova" panose="020B0504020202020204" pitchFamily="34" charset="0"/>
              </a:rPr>
            </a:br>
            <a:r>
              <a:rPr lang="sl-SI" sz="4000" dirty="0" smtClean="0"/>
              <a:t/>
            </a:r>
            <a:br>
              <a:rPr lang="sl-SI" sz="4000" dirty="0" smtClean="0"/>
            </a:br>
            <a:r>
              <a:rPr lang="sl-SI" sz="2200" dirty="0" smtClean="0">
                <a:latin typeface="Arial Nova" panose="020B0504020202020204" pitchFamily="34" charset="0"/>
              </a:rPr>
              <a:t>KI SE JE RAZVILO IZ PROPADLIH </a:t>
            </a:r>
            <a:r>
              <a:rPr lang="sl-SI" sz="2200" dirty="0" smtClean="0">
                <a:solidFill>
                  <a:srgbClr val="C00000"/>
                </a:solidFill>
                <a:latin typeface="Arial Nova" panose="020B0504020202020204" pitchFamily="34" charset="0"/>
              </a:rPr>
              <a:t>SLAMNIKARSKIH </a:t>
            </a:r>
            <a:r>
              <a:rPr lang="sl-SI" sz="2200" dirty="0" smtClean="0">
                <a:latin typeface="Arial Nova" panose="020B0504020202020204" pitchFamily="34" charset="0"/>
              </a:rPr>
              <a:t>TOVARN.</a:t>
            </a:r>
            <a:endParaRPr lang="sl-SI" sz="2200" dirty="0">
              <a:latin typeface="Arial Nova" panose="020B0504020202020204" pitchFamily="34" charset="0"/>
            </a:endParaRPr>
          </a:p>
        </p:txBody>
      </p:sp>
    </p:spTree>
    <p:extLst>
      <p:ext uri="{BB962C8B-B14F-4D97-AF65-F5344CB8AC3E}">
        <p14:creationId xmlns:p14="http://schemas.microsoft.com/office/powerpoint/2010/main" val="4152459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71472" y="214290"/>
            <a:ext cx="8305800" cy="1143000"/>
          </a:xfrm>
        </p:spPr>
        <p:txBody>
          <a:bodyPr>
            <a:normAutofit/>
          </a:bodyPr>
          <a:lstStyle/>
          <a:p>
            <a:pPr algn="ctr"/>
            <a:r>
              <a:rPr lang="sl-SI" sz="3600" dirty="0" smtClean="0"/>
              <a:t>IN PREDVSEM </a:t>
            </a:r>
            <a:r>
              <a:rPr lang="sl-SI" sz="3600" dirty="0" smtClean="0">
                <a:solidFill>
                  <a:srgbClr val="C00000"/>
                </a:solidFill>
              </a:rPr>
              <a:t>ŠPORTNO MESTO</a:t>
            </a:r>
            <a:endParaRPr lang="sl-SI" sz="3600" dirty="0">
              <a:solidFill>
                <a:srgbClr val="C00000"/>
              </a:solidFill>
            </a:endParaRPr>
          </a:p>
        </p:txBody>
      </p:sp>
      <p:pic>
        <p:nvPicPr>
          <p:cNvPr id="3" name="Picture 4" descr="http://profile.ak.fbcdn.net/hprofile-ak-prn1/41609_111905650967_847641305_n.jpg"/>
          <p:cNvPicPr>
            <a:picLocks noChangeAspect="1" noChangeArrowheads="1"/>
          </p:cNvPicPr>
          <p:nvPr/>
        </p:nvPicPr>
        <p:blipFill>
          <a:blip r:embed="rId2"/>
          <a:srcRect/>
          <a:stretch>
            <a:fillRect/>
          </a:stretch>
        </p:blipFill>
        <p:spPr bwMode="auto">
          <a:xfrm>
            <a:off x="857224" y="1785926"/>
            <a:ext cx="1318844" cy="1904997"/>
          </a:xfrm>
          <a:prstGeom prst="rect">
            <a:avLst/>
          </a:prstGeom>
          <a:noFill/>
        </p:spPr>
      </p:pic>
      <p:pic>
        <p:nvPicPr>
          <p:cNvPr id="16386" name="Picture 2" descr="http://www.kosarkarski-klub-domzale.si/portal/images/novice/634651124332218843_olimpija_helios14_022012_kovac.jpg"/>
          <p:cNvPicPr>
            <a:picLocks noChangeAspect="1" noChangeArrowheads="1"/>
          </p:cNvPicPr>
          <p:nvPr/>
        </p:nvPicPr>
        <p:blipFill>
          <a:blip r:embed="rId3"/>
          <a:srcRect/>
          <a:stretch>
            <a:fillRect/>
          </a:stretch>
        </p:blipFill>
        <p:spPr bwMode="auto">
          <a:xfrm>
            <a:off x="1071538" y="4500570"/>
            <a:ext cx="2762229" cy="1839964"/>
          </a:xfrm>
          <a:prstGeom prst="rect">
            <a:avLst/>
          </a:prstGeom>
          <a:noFill/>
        </p:spPr>
      </p:pic>
      <p:pic>
        <p:nvPicPr>
          <p:cNvPr id="16390" name="Picture 6" descr="http://www.helios.si/img/Image/img477.jpg"/>
          <p:cNvPicPr>
            <a:picLocks noChangeAspect="1" noChangeArrowheads="1"/>
          </p:cNvPicPr>
          <p:nvPr/>
        </p:nvPicPr>
        <p:blipFill>
          <a:blip r:embed="rId4"/>
          <a:srcRect/>
          <a:stretch>
            <a:fillRect/>
          </a:stretch>
        </p:blipFill>
        <p:spPr bwMode="auto">
          <a:xfrm>
            <a:off x="2857488" y="1643050"/>
            <a:ext cx="4762500" cy="2381250"/>
          </a:xfrm>
          <a:prstGeom prst="rect">
            <a:avLst/>
          </a:prstGeom>
          <a:noFill/>
        </p:spPr>
      </p:pic>
      <p:pic>
        <p:nvPicPr>
          <p:cNvPr id="16392" name="Picture 8" descr="http://www.ak-domzale.si/assets/gallery/0381665001337381839.JPG"/>
          <p:cNvPicPr>
            <a:picLocks noChangeAspect="1" noChangeArrowheads="1"/>
          </p:cNvPicPr>
          <p:nvPr/>
        </p:nvPicPr>
        <p:blipFill>
          <a:blip r:embed="rId5"/>
          <a:srcRect/>
          <a:stretch>
            <a:fillRect/>
          </a:stretch>
        </p:blipFill>
        <p:spPr bwMode="auto">
          <a:xfrm>
            <a:off x="4643438" y="4429132"/>
            <a:ext cx="3286116" cy="182790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305800" cy="1143000"/>
          </a:xfrm>
        </p:spPr>
        <p:txBody>
          <a:bodyPr>
            <a:normAutofit fontScale="90000"/>
          </a:bodyPr>
          <a:lstStyle/>
          <a:p>
            <a:pPr algn="ctr"/>
            <a:r>
              <a:rPr lang="sl-SI" dirty="0" smtClean="0"/>
              <a:t>NARAVNA IN KULTURNA DEDIŠČINA</a:t>
            </a:r>
            <a:endParaRPr lang="sl-SI" dirty="0"/>
          </a:p>
        </p:txBody>
      </p:sp>
    </p:spTree>
    <p:extLst>
      <p:ext uri="{BB962C8B-B14F-4D97-AF65-F5344CB8AC3E}">
        <p14:creationId xmlns:p14="http://schemas.microsoft.com/office/powerpoint/2010/main" val="3995258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2910" y="500042"/>
            <a:ext cx="8305800" cy="775542"/>
          </a:xfrm>
        </p:spPr>
        <p:txBody>
          <a:bodyPr>
            <a:normAutofit fontScale="90000"/>
          </a:bodyPr>
          <a:lstStyle/>
          <a:p>
            <a:pPr algn="ctr"/>
            <a:r>
              <a:rPr lang="sl-SI" dirty="0" smtClean="0"/>
              <a:t>PARKI IN ZELENE POVRŠINE</a:t>
            </a:r>
            <a:endParaRPr lang="sl-SI" dirty="0"/>
          </a:p>
        </p:txBody>
      </p:sp>
      <p:pic>
        <p:nvPicPr>
          <p:cNvPr id="19458" name="Picture 2" descr="http://www.domzale.si/media/articles/975_big.jpg"/>
          <p:cNvPicPr>
            <a:picLocks noChangeAspect="1" noChangeArrowheads="1"/>
          </p:cNvPicPr>
          <p:nvPr/>
        </p:nvPicPr>
        <p:blipFill>
          <a:blip r:embed="rId2"/>
          <a:srcRect/>
          <a:stretch>
            <a:fillRect/>
          </a:stretch>
        </p:blipFill>
        <p:spPr bwMode="auto">
          <a:xfrm>
            <a:off x="6084168" y="4075354"/>
            <a:ext cx="2279678" cy="1709759"/>
          </a:xfrm>
          <a:prstGeom prst="rect">
            <a:avLst/>
          </a:prstGeom>
          <a:noFill/>
        </p:spPr>
      </p:pic>
      <p:pic>
        <p:nvPicPr>
          <p:cNvPr id="19466" name="Picture 10" descr="http://www.domzale.si/media/articles/28_big.jpg"/>
          <p:cNvPicPr>
            <a:picLocks noChangeAspect="1" noChangeArrowheads="1"/>
          </p:cNvPicPr>
          <p:nvPr/>
        </p:nvPicPr>
        <p:blipFill>
          <a:blip r:embed="rId3"/>
          <a:srcRect/>
          <a:stretch>
            <a:fillRect/>
          </a:stretch>
        </p:blipFill>
        <p:spPr bwMode="auto">
          <a:xfrm>
            <a:off x="478499" y="1500174"/>
            <a:ext cx="2714645" cy="1798309"/>
          </a:xfrm>
          <a:prstGeom prst="rect">
            <a:avLst/>
          </a:prstGeom>
          <a:noFill/>
        </p:spPr>
      </p:pic>
      <p:pic>
        <p:nvPicPr>
          <p:cNvPr id="19468" name="Picture 12" descr="http://www.domzale.si/media/articles/36_big.jpg"/>
          <p:cNvPicPr>
            <a:picLocks noChangeAspect="1" noChangeArrowheads="1"/>
          </p:cNvPicPr>
          <p:nvPr/>
        </p:nvPicPr>
        <p:blipFill>
          <a:blip r:embed="rId4"/>
          <a:srcRect/>
          <a:stretch>
            <a:fillRect/>
          </a:stretch>
        </p:blipFill>
        <p:spPr bwMode="auto">
          <a:xfrm>
            <a:off x="3007910" y="4075354"/>
            <a:ext cx="2699461" cy="1788251"/>
          </a:xfrm>
          <a:prstGeom prst="rect">
            <a:avLst/>
          </a:prstGeom>
          <a:noFill/>
        </p:spPr>
      </p:pic>
      <p:sp>
        <p:nvSpPr>
          <p:cNvPr id="10" name="PoljeZBesedilom 9"/>
          <p:cNvSpPr txBox="1"/>
          <p:nvPr/>
        </p:nvSpPr>
        <p:spPr>
          <a:xfrm>
            <a:off x="478499" y="3396675"/>
            <a:ext cx="2714646" cy="523220"/>
          </a:xfrm>
          <a:prstGeom prst="rect">
            <a:avLst/>
          </a:prstGeom>
          <a:noFill/>
        </p:spPr>
        <p:txBody>
          <a:bodyPr wrap="square" rtlCol="0">
            <a:spAutoFit/>
          </a:bodyPr>
          <a:lstStyle/>
          <a:p>
            <a:pPr algn="ctr"/>
            <a:r>
              <a:rPr lang="sl-SI" sz="1400" dirty="0" smtClean="0">
                <a:solidFill>
                  <a:srgbClr val="002060"/>
                </a:solidFill>
                <a:latin typeface="Arial Nova" panose="020B0504020202020204" pitchFamily="34" charset="0"/>
              </a:rPr>
              <a:t>SPREHAJALNE POTI </a:t>
            </a:r>
          </a:p>
          <a:p>
            <a:pPr algn="ctr"/>
            <a:r>
              <a:rPr lang="sl-SI" sz="1400" dirty="0" smtClean="0">
                <a:solidFill>
                  <a:srgbClr val="002060"/>
                </a:solidFill>
                <a:latin typeface="Arial Nova" panose="020B0504020202020204" pitchFamily="34" charset="0"/>
              </a:rPr>
              <a:t>OB REKI KAMNIŠKI BISTICI</a:t>
            </a:r>
          </a:p>
        </p:txBody>
      </p:sp>
      <p:pic>
        <p:nvPicPr>
          <p:cNvPr id="9" name="Slika 8" descr="http://www2.arnes.si/~osljro2s/mlini/slike/VMP_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5629" y="1485585"/>
            <a:ext cx="2638217" cy="1812898"/>
          </a:xfrm>
          <a:prstGeom prst="rect">
            <a:avLst/>
          </a:prstGeom>
          <a:noFill/>
          <a:ln>
            <a:noFill/>
          </a:ln>
        </p:spPr>
      </p:pic>
      <p:sp>
        <p:nvSpPr>
          <p:cNvPr id="12" name="PoljeZBesedilom 11"/>
          <p:cNvSpPr txBox="1"/>
          <p:nvPr/>
        </p:nvSpPr>
        <p:spPr>
          <a:xfrm>
            <a:off x="5911726" y="3352819"/>
            <a:ext cx="2624562" cy="307777"/>
          </a:xfrm>
          <a:prstGeom prst="rect">
            <a:avLst/>
          </a:prstGeom>
          <a:noFill/>
        </p:spPr>
        <p:txBody>
          <a:bodyPr wrap="square" rtlCol="0">
            <a:spAutoFit/>
          </a:bodyPr>
          <a:lstStyle/>
          <a:p>
            <a:r>
              <a:rPr lang="sl-SI" sz="1400" dirty="0" smtClean="0">
                <a:solidFill>
                  <a:srgbClr val="002060"/>
                </a:solidFill>
                <a:latin typeface="Arial Nova" panose="020B0504020202020204" pitchFamily="34" charset="0"/>
              </a:rPr>
              <a:t>UČNA POT OB MLINŠČICI</a:t>
            </a:r>
          </a:p>
        </p:txBody>
      </p:sp>
      <p:sp>
        <p:nvSpPr>
          <p:cNvPr id="13" name="PoljeZBesedilom 12"/>
          <p:cNvSpPr txBox="1"/>
          <p:nvPr/>
        </p:nvSpPr>
        <p:spPr>
          <a:xfrm>
            <a:off x="193417" y="5916062"/>
            <a:ext cx="8485771" cy="307777"/>
          </a:xfrm>
          <a:prstGeom prst="rect">
            <a:avLst/>
          </a:prstGeom>
          <a:noFill/>
        </p:spPr>
        <p:txBody>
          <a:bodyPr wrap="square" rtlCol="0">
            <a:spAutoFit/>
          </a:bodyPr>
          <a:lstStyle/>
          <a:p>
            <a:r>
              <a:rPr lang="sl-SI" sz="1400" dirty="0" smtClean="0">
                <a:solidFill>
                  <a:srgbClr val="002060"/>
                </a:solidFill>
                <a:latin typeface="Arial Nova" panose="020B0504020202020204" pitchFamily="34" charset="0"/>
              </a:rPr>
              <a:t> </a:t>
            </a:r>
            <a:r>
              <a:rPr lang="sl-SI" sz="1200" dirty="0" smtClean="0">
                <a:solidFill>
                  <a:srgbClr val="002060"/>
                </a:solidFill>
                <a:latin typeface="Arial Nova" panose="020B0504020202020204" pitchFamily="34" charset="0"/>
              </a:rPr>
              <a:t>GROBELJSKI DREVORED              IN  MENGEŠKO POLJE S KUŽNIM   ZNAMENJEM              SLAMNIKARSKI PARK   </a:t>
            </a:r>
          </a:p>
        </p:txBody>
      </p:sp>
      <p:pic>
        <p:nvPicPr>
          <p:cNvPr id="3" name="Slika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349" y="4075354"/>
            <a:ext cx="2378921" cy="1784191"/>
          </a:xfrm>
          <a:prstGeom prst="rect">
            <a:avLst/>
          </a:prstGeom>
        </p:spPr>
      </p:pic>
      <p:sp>
        <p:nvSpPr>
          <p:cNvPr id="14" name="PoljeZBesedilom 11"/>
          <p:cNvSpPr txBox="1"/>
          <p:nvPr/>
        </p:nvSpPr>
        <p:spPr>
          <a:xfrm>
            <a:off x="3491880" y="3504396"/>
            <a:ext cx="1656184" cy="307777"/>
          </a:xfrm>
          <a:prstGeom prst="rect">
            <a:avLst/>
          </a:prstGeom>
          <a:noFill/>
        </p:spPr>
        <p:txBody>
          <a:bodyPr wrap="square" rtlCol="0">
            <a:spAutoFit/>
          </a:bodyPr>
          <a:lstStyle/>
          <a:p>
            <a:pPr algn="ctr"/>
            <a:r>
              <a:rPr lang="sl-SI" sz="1400" dirty="0" smtClean="0">
                <a:solidFill>
                  <a:srgbClr val="002060"/>
                </a:solidFill>
                <a:latin typeface="Arial Nova" panose="020B0504020202020204" pitchFamily="34" charset="0"/>
              </a:rPr>
              <a:t>ČEŠMINOV PARK</a:t>
            </a:r>
          </a:p>
        </p:txBody>
      </p:sp>
      <p:pic>
        <p:nvPicPr>
          <p:cNvPr id="15" name="irc_mi" descr="Rezultat iskanja slik za ČEŠMINOV PARK">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83791" y="1882913"/>
            <a:ext cx="2105025" cy="1403350"/>
          </a:xfrm>
          <a:prstGeom prst="rect">
            <a:avLst/>
          </a:prstGeom>
          <a:noFill/>
          <a:ln>
            <a:noFill/>
          </a:ln>
        </p:spPr>
      </p:pic>
    </p:spTree>
    <p:extLst>
      <p:ext uri="{BB962C8B-B14F-4D97-AF65-F5344CB8AC3E}">
        <p14:creationId xmlns:p14="http://schemas.microsoft.com/office/powerpoint/2010/main" val="2409265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p:cNvSpPr txBox="1"/>
          <p:nvPr/>
        </p:nvSpPr>
        <p:spPr>
          <a:xfrm>
            <a:off x="971600" y="3323602"/>
            <a:ext cx="6912768" cy="307777"/>
          </a:xfrm>
          <a:prstGeom prst="rect">
            <a:avLst/>
          </a:prstGeom>
          <a:noFill/>
        </p:spPr>
        <p:txBody>
          <a:bodyPr wrap="square" rtlCol="0">
            <a:spAutoFit/>
          </a:bodyPr>
          <a:lstStyle/>
          <a:p>
            <a:pPr algn="ctr"/>
            <a:r>
              <a:rPr lang="sl-SI" sz="1400" dirty="0" smtClean="0">
                <a:solidFill>
                  <a:schemeClr val="accent1">
                    <a:lumMod val="75000"/>
                  </a:schemeClr>
                </a:solidFill>
                <a:latin typeface="Arial Nova" panose="020B0504020202020204" pitchFamily="34" charset="0"/>
              </a:rPr>
              <a:t>GOZDNA UČNA POT IN TRIM STEZA NA ŠUMBERKU</a:t>
            </a:r>
            <a:endParaRPr lang="sl-SI" sz="1400" dirty="0">
              <a:solidFill>
                <a:schemeClr val="accent1">
                  <a:lumMod val="75000"/>
                </a:schemeClr>
              </a:solidFill>
              <a:latin typeface="Arial Nova" panose="020B0504020202020204" pitchFamily="34" charset="0"/>
            </a:endParaRPr>
          </a:p>
        </p:txBody>
      </p:sp>
      <p:sp>
        <p:nvSpPr>
          <p:cNvPr id="10" name="PoljeZBesedilom 9"/>
          <p:cNvSpPr txBox="1"/>
          <p:nvPr/>
        </p:nvSpPr>
        <p:spPr>
          <a:xfrm>
            <a:off x="1043608" y="5792568"/>
            <a:ext cx="7443758" cy="307777"/>
          </a:xfrm>
          <a:prstGeom prst="rect">
            <a:avLst/>
          </a:prstGeom>
          <a:noFill/>
        </p:spPr>
        <p:txBody>
          <a:bodyPr wrap="square" rtlCol="0">
            <a:spAutoFit/>
          </a:bodyPr>
          <a:lstStyle/>
          <a:p>
            <a:r>
              <a:rPr lang="sl-SI" sz="1400" dirty="0" smtClean="0">
                <a:solidFill>
                  <a:srgbClr val="0070C0"/>
                </a:solidFill>
                <a:latin typeface="Arial Nova" panose="020B0504020202020204" pitchFamily="34" charset="0"/>
              </a:rPr>
              <a:t>IGRIŠČA                                      FITNES NA PROSTEM                           PLEZALNA STENA</a:t>
            </a:r>
            <a:endParaRPr lang="sl-SI" sz="1400" dirty="0">
              <a:solidFill>
                <a:srgbClr val="0070C0"/>
              </a:solidFill>
              <a:latin typeface="Arial Nova" panose="020B0504020202020204" pitchFamily="34" charset="0"/>
            </a:endParaRPr>
          </a:p>
        </p:txBody>
      </p:sp>
      <p:pic>
        <p:nvPicPr>
          <p:cNvPr id="12" name="Slika 11" descr="http://www.gremonapot.si/pohodnistvo/LuzImageGallery/ImageHandler.ashx?mid=221&amp;pageid=40&amp;imageSize=800&amp;imageID=462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916875"/>
            <a:ext cx="3056012" cy="2242918"/>
          </a:xfrm>
          <a:prstGeom prst="rect">
            <a:avLst/>
          </a:prstGeom>
          <a:noFill/>
          <a:ln>
            <a:noFill/>
          </a:ln>
        </p:spPr>
      </p:pic>
      <p:pic>
        <p:nvPicPr>
          <p:cNvPr id="13" name="Slika 12" descr="http://www.srce-slovenije.si/resources/files/pic/Srce_slovenije_Sumberk_Domzale_I_main_.jpg"/>
          <p:cNvPicPr/>
          <p:nvPr/>
        </p:nvPicPr>
        <p:blipFill>
          <a:blip r:embed="rId3">
            <a:extLst>
              <a:ext uri="{28A0092B-C50C-407E-A947-70E740481C1C}">
                <a14:useLocalDpi xmlns:a14="http://schemas.microsoft.com/office/drawing/2010/main" val="0"/>
              </a:ext>
            </a:extLst>
          </a:blip>
          <a:srcRect/>
          <a:stretch>
            <a:fillRect/>
          </a:stretch>
        </p:blipFill>
        <p:spPr bwMode="auto">
          <a:xfrm>
            <a:off x="4424981" y="916875"/>
            <a:ext cx="3555215" cy="2242918"/>
          </a:xfrm>
          <a:prstGeom prst="rect">
            <a:avLst/>
          </a:prstGeom>
          <a:noFill/>
          <a:ln>
            <a:noFill/>
          </a:ln>
        </p:spPr>
      </p:pic>
      <p:pic>
        <p:nvPicPr>
          <p:cNvPr id="14" name="Slika 13" descr="http://www.zelena-os.si/images/igrisca.png"/>
          <p:cNvPicPr/>
          <p:nvPr/>
        </p:nvPicPr>
        <p:blipFill>
          <a:blip r:embed="rId4">
            <a:extLst>
              <a:ext uri="{28A0092B-C50C-407E-A947-70E740481C1C}">
                <a14:useLocalDpi xmlns:a14="http://schemas.microsoft.com/office/drawing/2010/main" val="0"/>
              </a:ext>
            </a:extLst>
          </a:blip>
          <a:srcRect/>
          <a:stretch>
            <a:fillRect/>
          </a:stretch>
        </p:blipFill>
        <p:spPr bwMode="auto">
          <a:xfrm>
            <a:off x="460375" y="3861049"/>
            <a:ext cx="2807651" cy="1800200"/>
          </a:xfrm>
          <a:prstGeom prst="rect">
            <a:avLst/>
          </a:prstGeom>
          <a:noFill/>
          <a:ln>
            <a:noFill/>
          </a:ln>
        </p:spPr>
      </p:pic>
      <p:sp>
        <p:nvSpPr>
          <p:cNvPr id="6" name="AutoShape 2" descr="Rezultat iskanja slik za FITNES NA PROSTEM V DOMŽALA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7" name="Slika 6"/>
          <p:cNvPicPr>
            <a:picLocks noChangeAspect="1"/>
          </p:cNvPicPr>
          <p:nvPr/>
        </p:nvPicPr>
        <p:blipFill>
          <a:blip r:embed="rId5"/>
          <a:stretch>
            <a:fillRect/>
          </a:stretch>
        </p:blipFill>
        <p:spPr>
          <a:xfrm>
            <a:off x="3491880" y="3864993"/>
            <a:ext cx="2476500" cy="1847850"/>
          </a:xfrm>
          <a:prstGeom prst="rect">
            <a:avLst/>
          </a:prstGeom>
        </p:spPr>
      </p:pic>
      <p:sp>
        <p:nvSpPr>
          <p:cNvPr id="8" name="AutoShape 4" descr="Rezultat iskanja slik za PLEZALNA STENA NA ŠUMBERK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9" name="AutoShape 6" descr="Rezultat iskanja slik za PLEZALNA STENA NA ŠUMBERK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11" name="Slika 10"/>
          <p:cNvPicPr>
            <a:picLocks noChangeAspect="1"/>
          </p:cNvPicPr>
          <p:nvPr/>
        </p:nvPicPr>
        <p:blipFill>
          <a:blip r:embed="rId6"/>
          <a:stretch>
            <a:fillRect/>
          </a:stretch>
        </p:blipFill>
        <p:spPr>
          <a:xfrm>
            <a:off x="6168198" y="3880610"/>
            <a:ext cx="2607200" cy="188627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p:cNvSpPr txBox="1"/>
          <p:nvPr/>
        </p:nvSpPr>
        <p:spPr>
          <a:xfrm>
            <a:off x="2486843" y="836712"/>
            <a:ext cx="5760639" cy="369332"/>
          </a:xfrm>
          <a:prstGeom prst="rect">
            <a:avLst/>
          </a:prstGeom>
          <a:noFill/>
        </p:spPr>
        <p:txBody>
          <a:bodyPr wrap="square" rtlCol="0">
            <a:spAutoFit/>
          </a:bodyPr>
          <a:lstStyle/>
          <a:p>
            <a:r>
              <a:rPr lang="sl-SI" b="1" dirty="0" smtClean="0">
                <a:solidFill>
                  <a:schemeClr val="accent1">
                    <a:lumMod val="75000"/>
                  </a:schemeClr>
                </a:solidFill>
                <a:latin typeface="Arial Nova" panose="020B0504020202020204" pitchFamily="34" charset="0"/>
              </a:rPr>
              <a:t>KONJENIŠKI CENTER NA KRUMPERKU</a:t>
            </a:r>
            <a:endParaRPr lang="sl-SI" b="1" dirty="0">
              <a:solidFill>
                <a:schemeClr val="accent1">
                  <a:lumMod val="75000"/>
                </a:schemeClr>
              </a:solidFill>
              <a:latin typeface="Arial Nova" panose="020B0504020202020204" pitchFamily="34" charset="0"/>
            </a:endParaRPr>
          </a:p>
        </p:txBody>
      </p:sp>
      <p:sp>
        <p:nvSpPr>
          <p:cNvPr id="6" name="AutoShape 2" descr="Rezultat iskanja slik za FITNES NA PROSTEM V DOMŽALA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8" name="AutoShape 4" descr="Rezultat iskanja slik za PLEZALNA STENA NA ŠUMBERK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9" name="AutoShape 6" descr="Rezultat iskanja slik za PLEZALNA STENA NA ŠUMBERK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16" name="Slika 15" descr="http://www.burger.si/DOGODKI/2008_Krumperk_Skoki_1_Junij/02_Skoki.jpg"/>
          <p:cNvPicPr/>
          <p:nvPr/>
        </p:nvPicPr>
        <p:blipFill rotWithShape="1">
          <a:blip r:embed="rId2">
            <a:extLst>
              <a:ext uri="{28A0092B-C50C-407E-A947-70E740481C1C}">
                <a14:useLocalDpi xmlns:a14="http://schemas.microsoft.com/office/drawing/2010/main" val="0"/>
              </a:ext>
            </a:extLst>
          </a:blip>
          <a:srcRect l="11761" t="-1008" r="12641" b="-1051"/>
          <a:stretch/>
        </p:blipFill>
        <p:spPr bwMode="auto">
          <a:xfrm>
            <a:off x="460375" y="1509935"/>
            <a:ext cx="4052937" cy="2996449"/>
          </a:xfrm>
          <a:prstGeom prst="rect">
            <a:avLst/>
          </a:prstGeom>
          <a:noFill/>
          <a:ln>
            <a:noFill/>
          </a:ln>
        </p:spPr>
      </p:pic>
      <p:pic>
        <p:nvPicPr>
          <p:cNvPr id="17" name="Slika 16" descr="http://uploads.publishwall.si/imgsmedium_2/2015/08/11/publishwall_resized_1439284894_5464554.jpg"/>
          <p:cNvPicPr/>
          <p:nvPr/>
        </p:nvPicPr>
        <p:blipFill>
          <a:blip r:embed="rId3">
            <a:extLst>
              <a:ext uri="{28A0092B-C50C-407E-A947-70E740481C1C}">
                <a14:useLocalDpi xmlns:a14="http://schemas.microsoft.com/office/drawing/2010/main" val="0"/>
              </a:ext>
            </a:extLst>
          </a:blip>
          <a:srcRect/>
          <a:stretch>
            <a:fillRect/>
          </a:stretch>
        </p:blipFill>
        <p:spPr bwMode="auto">
          <a:xfrm>
            <a:off x="4912180" y="1531995"/>
            <a:ext cx="3456384" cy="2952328"/>
          </a:xfrm>
          <a:prstGeom prst="rect">
            <a:avLst/>
          </a:prstGeom>
          <a:noFill/>
          <a:ln>
            <a:noFill/>
          </a:ln>
        </p:spPr>
      </p:pic>
      <p:sp>
        <p:nvSpPr>
          <p:cNvPr id="2" name="TextBox 1"/>
          <p:cNvSpPr txBox="1"/>
          <p:nvPr/>
        </p:nvSpPr>
        <p:spPr>
          <a:xfrm>
            <a:off x="1547664" y="4615964"/>
            <a:ext cx="2122825" cy="307777"/>
          </a:xfrm>
          <a:prstGeom prst="rect">
            <a:avLst/>
          </a:prstGeom>
          <a:noFill/>
        </p:spPr>
        <p:txBody>
          <a:bodyPr wrap="none" rtlCol="0">
            <a:spAutoFit/>
          </a:bodyPr>
          <a:lstStyle/>
          <a:p>
            <a:r>
              <a:rPr lang="sl-SI" sz="1400" dirty="0" smtClean="0">
                <a:solidFill>
                  <a:schemeClr val="accent1">
                    <a:lumMod val="50000"/>
                  </a:schemeClr>
                </a:solidFill>
                <a:latin typeface="Arial Nova" panose="020B0504020202020204" pitchFamily="34" charset="0"/>
              </a:rPr>
              <a:t>PRESKAKOVANJE OVIR</a:t>
            </a:r>
            <a:endParaRPr lang="sl-SI" sz="1400" dirty="0">
              <a:solidFill>
                <a:schemeClr val="accent1">
                  <a:lumMod val="50000"/>
                </a:schemeClr>
              </a:solidFill>
              <a:latin typeface="Arial Nova" panose="020B0504020202020204" pitchFamily="34" charset="0"/>
            </a:endParaRPr>
          </a:p>
        </p:txBody>
      </p:sp>
      <p:sp>
        <p:nvSpPr>
          <p:cNvPr id="11" name="TextBox 10"/>
          <p:cNvSpPr txBox="1"/>
          <p:nvPr/>
        </p:nvSpPr>
        <p:spPr>
          <a:xfrm>
            <a:off x="5601369" y="4673782"/>
            <a:ext cx="1981633" cy="307777"/>
          </a:xfrm>
          <a:prstGeom prst="rect">
            <a:avLst/>
          </a:prstGeom>
          <a:noFill/>
        </p:spPr>
        <p:txBody>
          <a:bodyPr wrap="none" rtlCol="0">
            <a:spAutoFit/>
          </a:bodyPr>
          <a:lstStyle/>
          <a:p>
            <a:r>
              <a:rPr lang="sl-SI" sz="1400" dirty="0" smtClean="0">
                <a:solidFill>
                  <a:srgbClr val="002060"/>
                </a:solidFill>
                <a:latin typeface="Arial Nova" panose="020B0504020202020204" pitchFamily="34" charset="0"/>
              </a:rPr>
              <a:t>DRESURNO JAHANJE</a:t>
            </a:r>
            <a:endParaRPr lang="sl-SI" sz="1400" dirty="0">
              <a:solidFill>
                <a:srgbClr val="002060"/>
              </a:solidFill>
              <a:latin typeface="Arial Nova" panose="020B0504020202020204" pitchFamily="34" charset="0"/>
            </a:endParaRPr>
          </a:p>
        </p:txBody>
      </p:sp>
      <p:sp>
        <p:nvSpPr>
          <p:cNvPr id="3" name="TextBox 2"/>
          <p:cNvSpPr txBox="1"/>
          <p:nvPr/>
        </p:nvSpPr>
        <p:spPr>
          <a:xfrm>
            <a:off x="2267744" y="5589240"/>
            <a:ext cx="4828245" cy="369332"/>
          </a:xfrm>
          <a:prstGeom prst="rect">
            <a:avLst/>
          </a:prstGeom>
          <a:noFill/>
        </p:spPr>
        <p:txBody>
          <a:bodyPr wrap="none" rtlCol="0">
            <a:spAutoFit/>
          </a:bodyPr>
          <a:lstStyle/>
          <a:p>
            <a:r>
              <a:rPr lang="sl-SI" dirty="0" smtClean="0">
                <a:solidFill>
                  <a:srgbClr val="FF0000"/>
                </a:solidFill>
                <a:latin typeface="Arial Nova" panose="020B0504020202020204" pitchFamily="34" charset="0"/>
              </a:rPr>
              <a:t>ŠOLA JAHANJA IN REKREATIVNO JAHANJE</a:t>
            </a:r>
            <a:endParaRPr lang="sl-SI" dirty="0">
              <a:solidFill>
                <a:srgbClr val="FF0000"/>
              </a:solidFill>
              <a:latin typeface="Arial Nova" panose="020B0504020202020204" pitchFamily="34" charset="0"/>
            </a:endParaRPr>
          </a:p>
        </p:txBody>
      </p:sp>
    </p:spTree>
    <p:extLst>
      <p:ext uri="{BB962C8B-B14F-4D97-AF65-F5344CB8AC3E}">
        <p14:creationId xmlns:p14="http://schemas.microsoft.com/office/powerpoint/2010/main" val="4112096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71332" y="764704"/>
            <a:ext cx="8305800" cy="722344"/>
          </a:xfrm>
        </p:spPr>
        <p:txBody>
          <a:bodyPr>
            <a:normAutofit fontScale="90000"/>
          </a:bodyPr>
          <a:lstStyle/>
          <a:p>
            <a:pPr algn="ctr"/>
            <a:r>
              <a:rPr lang="sl-SI" dirty="0" smtClean="0"/>
              <a:t>KULTURNE USTANOVE</a:t>
            </a:r>
            <a:endParaRPr lang="sl-SI" dirty="0"/>
          </a:p>
        </p:txBody>
      </p:sp>
      <p:pic>
        <p:nvPicPr>
          <p:cNvPr id="3" name="Picture 8" descr="http://www.domzale.si/media/articles/991_big.jpg"/>
          <p:cNvPicPr>
            <a:picLocks noChangeAspect="1" noChangeArrowheads="1"/>
          </p:cNvPicPr>
          <p:nvPr/>
        </p:nvPicPr>
        <p:blipFill>
          <a:blip r:embed="rId2"/>
          <a:srcRect/>
          <a:stretch>
            <a:fillRect/>
          </a:stretch>
        </p:blipFill>
        <p:spPr bwMode="auto">
          <a:xfrm>
            <a:off x="611560" y="1844824"/>
            <a:ext cx="2595534" cy="1946651"/>
          </a:xfrm>
          <a:prstGeom prst="rect">
            <a:avLst/>
          </a:prstGeom>
          <a:noFill/>
        </p:spPr>
      </p:pic>
      <p:pic>
        <p:nvPicPr>
          <p:cNvPr id="18438" name="Picture 6" descr="http://www.domzale.si/media/articles/984_big.jpg"/>
          <p:cNvPicPr>
            <a:picLocks noChangeAspect="1" noChangeArrowheads="1"/>
          </p:cNvPicPr>
          <p:nvPr/>
        </p:nvPicPr>
        <p:blipFill>
          <a:blip r:embed="rId3"/>
          <a:srcRect/>
          <a:stretch>
            <a:fillRect/>
          </a:stretch>
        </p:blipFill>
        <p:spPr bwMode="auto">
          <a:xfrm>
            <a:off x="773720" y="4313687"/>
            <a:ext cx="2271213" cy="1703410"/>
          </a:xfrm>
          <a:prstGeom prst="rect">
            <a:avLst/>
          </a:prstGeom>
          <a:noFill/>
        </p:spPr>
      </p:pic>
      <p:pic>
        <p:nvPicPr>
          <p:cNvPr id="18440" name="Picture 8" descr="http://www.domzale.si/media/articles/981_big.jpg"/>
          <p:cNvPicPr>
            <a:picLocks noChangeAspect="1" noChangeArrowheads="1"/>
          </p:cNvPicPr>
          <p:nvPr/>
        </p:nvPicPr>
        <p:blipFill>
          <a:blip r:embed="rId4"/>
          <a:srcRect/>
          <a:stretch>
            <a:fillRect/>
          </a:stretch>
        </p:blipFill>
        <p:spPr bwMode="auto">
          <a:xfrm>
            <a:off x="3610339" y="4313687"/>
            <a:ext cx="2281947" cy="1711461"/>
          </a:xfrm>
          <a:prstGeom prst="rect">
            <a:avLst/>
          </a:prstGeom>
          <a:noFill/>
        </p:spPr>
      </p:pic>
      <p:pic>
        <p:nvPicPr>
          <p:cNvPr id="18442" name="Picture 10" descr="http://www.domzale.si/media/articles/969_big.jpg"/>
          <p:cNvPicPr>
            <a:picLocks noChangeAspect="1" noChangeArrowheads="1"/>
          </p:cNvPicPr>
          <p:nvPr/>
        </p:nvPicPr>
        <p:blipFill>
          <a:blip r:embed="rId5"/>
          <a:srcRect/>
          <a:stretch>
            <a:fillRect/>
          </a:stretch>
        </p:blipFill>
        <p:spPr bwMode="auto">
          <a:xfrm>
            <a:off x="6461478" y="1877280"/>
            <a:ext cx="1456372" cy="1941829"/>
          </a:xfrm>
          <a:prstGeom prst="rect">
            <a:avLst/>
          </a:prstGeom>
          <a:noFill/>
        </p:spPr>
      </p:pic>
      <p:pic>
        <p:nvPicPr>
          <p:cNvPr id="18444" name="Picture 12" descr="Menačenkova domačija"/>
          <p:cNvPicPr>
            <a:picLocks noChangeAspect="1" noChangeArrowheads="1"/>
          </p:cNvPicPr>
          <p:nvPr/>
        </p:nvPicPr>
        <p:blipFill>
          <a:blip r:embed="rId6"/>
          <a:srcRect/>
          <a:stretch>
            <a:fillRect/>
          </a:stretch>
        </p:blipFill>
        <p:spPr bwMode="auto">
          <a:xfrm>
            <a:off x="6457693" y="4476015"/>
            <a:ext cx="2063948" cy="1541082"/>
          </a:xfrm>
          <a:prstGeom prst="rect">
            <a:avLst/>
          </a:prstGeom>
          <a:noFill/>
        </p:spPr>
      </p:pic>
      <p:sp>
        <p:nvSpPr>
          <p:cNvPr id="9" name="PoljeZBesedilom 8"/>
          <p:cNvSpPr txBox="1"/>
          <p:nvPr/>
        </p:nvSpPr>
        <p:spPr>
          <a:xfrm>
            <a:off x="1150593" y="3861048"/>
            <a:ext cx="2060163" cy="230832"/>
          </a:xfrm>
          <a:prstGeom prst="rect">
            <a:avLst/>
          </a:prstGeom>
          <a:noFill/>
        </p:spPr>
        <p:txBody>
          <a:bodyPr wrap="square" rtlCol="0">
            <a:spAutoFit/>
          </a:bodyPr>
          <a:lstStyle/>
          <a:p>
            <a:r>
              <a:rPr lang="sl-SI" sz="900" dirty="0" smtClean="0">
                <a:latin typeface="Arial" panose="020B0604020202020204" pitchFamily="34" charset="0"/>
                <a:cs typeface="Arial" panose="020B0604020202020204" pitchFamily="34" charset="0"/>
              </a:rPr>
              <a:t>KD FRANCA BERNIKA</a:t>
            </a:r>
          </a:p>
        </p:txBody>
      </p:sp>
      <p:sp>
        <p:nvSpPr>
          <p:cNvPr id="10" name="PoljeZBesedilom 9"/>
          <p:cNvSpPr txBox="1"/>
          <p:nvPr/>
        </p:nvSpPr>
        <p:spPr>
          <a:xfrm>
            <a:off x="6662005" y="6101485"/>
            <a:ext cx="2060163" cy="230832"/>
          </a:xfrm>
          <a:prstGeom prst="rect">
            <a:avLst/>
          </a:prstGeom>
          <a:noFill/>
        </p:spPr>
        <p:txBody>
          <a:bodyPr wrap="square" rtlCol="0">
            <a:spAutoFit/>
          </a:bodyPr>
          <a:lstStyle/>
          <a:p>
            <a:r>
              <a:rPr lang="sl-SI" sz="900" dirty="0" smtClean="0">
                <a:latin typeface="Arial" panose="020B0604020202020204" pitchFamily="34" charset="0"/>
                <a:cs typeface="Arial" panose="020B0604020202020204" pitchFamily="34" charset="0"/>
              </a:rPr>
              <a:t>MENAČNIKOVA DOMAČIJA</a:t>
            </a:r>
          </a:p>
        </p:txBody>
      </p:sp>
      <p:sp>
        <p:nvSpPr>
          <p:cNvPr id="11" name="PoljeZBesedilom 10"/>
          <p:cNvSpPr txBox="1"/>
          <p:nvPr/>
        </p:nvSpPr>
        <p:spPr>
          <a:xfrm>
            <a:off x="1146931" y="3861048"/>
            <a:ext cx="2060163" cy="230832"/>
          </a:xfrm>
          <a:prstGeom prst="rect">
            <a:avLst/>
          </a:prstGeom>
          <a:noFill/>
        </p:spPr>
        <p:txBody>
          <a:bodyPr wrap="square" rtlCol="0">
            <a:spAutoFit/>
          </a:bodyPr>
          <a:lstStyle/>
          <a:p>
            <a:r>
              <a:rPr lang="sl-SI" sz="900" dirty="0" smtClean="0">
                <a:latin typeface="Arial" panose="020B0604020202020204" pitchFamily="34" charset="0"/>
                <a:cs typeface="Arial" panose="020B0604020202020204" pitchFamily="34" charset="0"/>
              </a:rPr>
              <a:t>KD FRANCA BERNIKA</a:t>
            </a:r>
          </a:p>
        </p:txBody>
      </p:sp>
      <p:sp>
        <p:nvSpPr>
          <p:cNvPr id="12" name="PoljeZBesedilom 11"/>
          <p:cNvSpPr txBox="1"/>
          <p:nvPr/>
        </p:nvSpPr>
        <p:spPr>
          <a:xfrm>
            <a:off x="4139952" y="3861048"/>
            <a:ext cx="2060163" cy="230832"/>
          </a:xfrm>
          <a:prstGeom prst="rect">
            <a:avLst/>
          </a:prstGeom>
          <a:noFill/>
        </p:spPr>
        <p:txBody>
          <a:bodyPr wrap="square" rtlCol="0">
            <a:spAutoFit/>
          </a:bodyPr>
          <a:lstStyle/>
          <a:p>
            <a:r>
              <a:rPr lang="sl-SI" sz="900" dirty="0" smtClean="0">
                <a:latin typeface="Arial" panose="020B0604020202020204" pitchFamily="34" charset="0"/>
                <a:cs typeface="Arial" panose="020B0604020202020204" pitchFamily="34" charset="0"/>
              </a:rPr>
              <a:t>DOMŽALSKA CERKEV</a:t>
            </a:r>
          </a:p>
        </p:txBody>
      </p:sp>
      <p:sp>
        <p:nvSpPr>
          <p:cNvPr id="13" name="PoljeZBesedilom 12"/>
          <p:cNvSpPr txBox="1"/>
          <p:nvPr/>
        </p:nvSpPr>
        <p:spPr>
          <a:xfrm>
            <a:off x="1043608" y="6123488"/>
            <a:ext cx="2060163" cy="230832"/>
          </a:xfrm>
          <a:prstGeom prst="rect">
            <a:avLst/>
          </a:prstGeom>
          <a:noFill/>
        </p:spPr>
        <p:txBody>
          <a:bodyPr wrap="square" rtlCol="0">
            <a:spAutoFit/>
          </a:bodyPr>
          <a:lstStyle/>
          <a:p>
            <a:r>
              <a:rPr lang="sl-SI" sz="900" dirty="0" smtClean="0">
                <a:latin typeface="Arial" panose="020B0604020202020204" pitchFamily="34" charset="0"/>
                <a:cs typeface="Arial" panose="020B0604020202020204" pitchFamily="34" charset="0"/>
              </a:rPr>
              <a:t>KNJIŽNICA DOMŽALE</a:t>
            </a:r>
          </a:p>
        </p:txBody>
      </p:sp>
      <p:sp>
        <p:nvSpPr>
          <p:cNvPr id="15" name="PoljeZBesedilom 14"/>
          <p:cNvSpPr txBox="1"/>
          <p:nvPr/>
        </p:nvSpPr>
        <p:spPr>
          <a:xfrm>
            <a:off x="3911592" y="6105670"/>
            <a:ext cx="2060163" cy="230832"/>
          </a:xfrm>
          <a:prstGeom prst="rect">
            <a:avLst/>
          </a:prstGeom>
          <a:noFill/>
        </p:spPr>
        <p:txBody>
          <a:bodyPr wrap="square" rtlCol="0">
            <a:spAutoFit/>
          </a:bodyPr>
          <a:lstStyle/>
          <a:p>
            <a:r>
              <a:rPr lang="sl-SI" sz="900" dirty="0" smtClean="0">
                <a:latin typeface="Arial" panose="020B0604020202020204" pitchFamily="34" charset="0"/>
                <a:cs typeface="Arial" panose="020B0604020202020204" pitchFamily="34" charset="0"/>
              </a:rPr>
              <a:t>CENTER ZA MLADE </a:t>
            </a:r>
          </a:p>
        </p:txBody>
      </p:sp>
      <p:sp>
        <p:nvSpPr>
          <p:cNvPr id="16" name="PoljeZBesedilom 15"/>
          <p:cNvSpPr txBox="1"/>
          <p:nvPr/>
        </p:nvSpPr>
        <p:spPr>
          <a:xfrm>
            <a:off x="6485026" y="3890654"/>
            <a:ext cx="2060163" cy="230832"/>
          </a:xfrm>
          <a:prstGeom prst="rect">
            <a:avLst/>
          </a:prstGeom>
          <a:noFill/>
        </p:spPr>
        <p:txBody>
          <a:bodyPr wrap="square" rtlCol="0">
            <a:spAutoFit/>
          </a:bodyPr>
          <a:lstStyle/>
          <a:p>
            <a:r>
              <a:rPr lang="sl-SI" sz="900" dirty="0" smtClean="0">
                <a:latin typeface="Arial" panose="020B0604020202020204" pitchFamily="34" charset="0"/>
                <a:cs typeface="Arial" panose="020B0604020202020204" pitchFamily="34" charset="0"/>
              </a:rPr>
              <a:t>GROBELJSKA CERKEV - FRESKE</a:t>
            </a:r>
          </a:p>
        </p:txBody>
      </p:sp>
      <p:pic>
        <p:nvPicPr>
          <p:cNvPr id="17" name="Picture 8" descr="http://www.domzale.si/media/articles/25_big.jpg"/>
          <p:cNvPicPr>
            <a:picLocks noChangeAspect="1" noChangeArrowheads="1"/>
          </p:cNvPicPr>
          <p:nvPr/>
        </p:nvPicPr>
        <p:blipFill>
          <a:blip r:embed="rId7"/>
          <a:srcRect/>
          <a:stretch>
            <a:fillRect/>
          </a:stretch>
        </p:blipFill>
        <p:spPr bwMode="auto">
          <a:xfrm>
            <a:off x="3467668" y="1877280"/>
            <a:ext cx="2858446" cy="1857388"/>
          </a:xfrm>
          <a:prstGeom prst="rect">
            <a:avLst/>
          </a:prstGeom>
          <a:noFill/>
        </p:spPr>
      </p:pic>
      <p:pic>
        <p:nvPicPr>
          <p:cNvPr id="18" name="Slika 44" descr="http://www2.arnes.si/~osljro2s/vilma/slike/v_32.jpg"/>
          <p:cNvPicPr/>
          <p:nvPr/>
        </p:nvPicPr>
        <p:blipFill rotWithShape="1">
          <a:blip r:embed="rId8">
            <a:extLst>
              <a:ext uri="{28A0092B-C50C-407E-A947-70E740481C1C}">
                <a14:useLocalDpi xmlns:a14="http://schemas.microsoft.com/office/drawing/2010/main" val="0"/>
              </a:ext>
            </a:extLst>
          </a:blip>
          <a:srcRect t="50000" r="50000"/>
          <a:stretch/>
        </p:blipFill>
        <p:spPr bwMode="auto">
          <a:xfrm>
            <a:off x="7704295" y="1844824"/>
            <a:ext cx="1035532" cy="1985059"/>
          </a:xfrm>
          <a:prstGeom prst="rect">
            <a:avLst/>
          </a:prstGeom>
          <a:noFill/>
          <a:ln>
            <a:noFill/>
          </a:ln>
        </p:spPr>
      </p:pic>
    </p:spTree>
    <p:extLst>
      <p:ext uri="{BB962C8B-B14F-4D97-AF65-F5344CB8AC3E}">
        <p14:creationId xmlns:p14="http://schemas.microsoft.com/office/powerpoint/2010/main" val="770951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00298" y="285728"/>
            <a:ext cx="4929222" cy="561228"/>
          </a:xfrm>
        </p:spPr>
        <p:txBody>
          <a:bodyPr>
            <a:normAutofit fontScale="90000"/>
          </a:bodyPr>
          <a:lstStyle/>
          <a:p>
            <a:pPr algn="ctr"/>
            <a:r>
              <a:rPr lang="sl-SI" dirty="0" smtClean="0">
                <a:latin typeface="Comic Sans MS" pitchFamily="66" charset="0"/>
              </a:rPr>
              <a:t>ZEMLJEVID</a:t>
            </a:r>
            <a:endParaRPr lang="sl-SI" dirty="0">
              <a:latin typeface="Comic Sans MS" pitchFamily="66" charset="0"/>
            </a:endParaRPr>
          </a:p>
        </p:txBody>
      </p:sp>
      <p:pic>
        <p:nvPicPr>
          <p:cNvPr id="3" name="il_fi" descr="http://www.zavod-sport-domzale.si/docs/AKTUALNO/POLMARATON-2012-TRASA_1.jpg"/>
          <p:cNvPicPr/>
          <p:nvPr/>
        </p:nvPicPr>
        <p:blipFill>
          <a:blip r:embed="rId2" cstate="print"/>
          <a:srcRect/>
          <a:stretch>
            <a:fillRect/>
          </a:stretch>
        </p:blipFill>
        <p:spPr bwMode="auto">
          <a:xfrm>
            <a:off x="4607782" y="980728"/>
            <a:ext cx="4140681" cy="5544616"/>
          </a:xfrm>
          <a:prstGeom prst="rect">
            <a:avLst/>
          </a:prstGeom>
          <a:noFill/>
          <a:ln w="9525">
            <a:noFill/>
            <a:miter lim="800000"/>
            <a:headEnd/>
            <a:tailEnd/>
          </a:ln>
        </p:spPr>
      </p:pic>
      <p:pic>
        <p:nvPicPr>
          <p:cNvPr id="2050" name="Picture 2" descr="http://www.tri-pro.si/sl/images/slovenija.jpg"/>
          <p:cNvPicPr>
            <a:picLocks noChangeAspect="1" noChangeArrowheads="1"/>
          </p:cNvPicPr>
          <p:nvPr/>
        </p:nvPicPr>
        <p:blipFill>
          <a:blip r:embed="rId3"/>
          <a:srcRect/>
          <a:stretch>
            <a:fillRect/>
          </a:stretch>
        </p:blipFill>
        <p:spPr bwMode="auto">
          <a:xfrm>
            <a:off x="827584" y="1412776"/>
            <a:ext cx="3750495" cy="2500331"/>
          </a:xfrm>
          <a:prstGeom prst="rect">
            <a:avLst/>
          </a:prstGeom>
          <a:noFill/>
        </p:spPr>
      </p:pic>
      <p:sp>
        <p:nvSpPr>
          <p:cNvPr id="5" name="PoljeZBesedilom 4"/>
          <p:cNvSpPr txBox="1"/>
          <p:nvPr/>
        </p:nvSpPr>
        <p:spPr>
          <a:xfrm>
            <a:off x="2071670" y="2357430"/>
            <a:ext cx="785818" cy="246221"/>
          </a:xfrm>
          <a:prstGeom prst="rect">
            <a:avLst/>
          </a:prstGeom>
          <a:noFill/>
        </p:spPr>
        <p:txBody>
          <a:bodyPr wrap="square" rtlCol="0">
            <a:spAutoFit/>
          </a:bodyPr>
          <a:lstStyle/>
          <a:p>
            <a:r>
              <a:rPr lang="sl-SI" sz="1000" dirty="0" smtClean="0">
                <a:solidFill>
                  <a:srgbClr val="C00000"/>
                </a:solidFill>
                <a:latin typeface="+mj-lt"/>
              </a:rPr>
              <a:t>KAMNIK</a:t>
            </a:r>
            <a:endParaRPr lang="sl-SI" sz="1000" dirty="0">
              <a:solidFill>
                <a:srgbClr val="C00000"/>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www.domzale.si/media/articles/24_big.jpg"/>
          <p:cNvPicPr>
            <a:picLocks noChangeAspect="1" noChangeArrowheads="1"/>
          </p:cNvPicPr>
          <p:nvPr/>
        </p:nvPicPr>
        <p:blipFill>
          <a:blip r:embed="rId2"/>
          <a:srcRect/>
          <a:stretch>
            <a:fillRect/>
          </a:stretch>
        </p:blipFill>
        <p:spPr bwMode="auto">
          <a:xfrm>
            <a:off x="880160" y="1412776"/>
            <a:ext cx="2800338" cy="1855076"/>
          </a:xfrm>
          <a:prstGeom prst="rect">
            <a:avLst/>
          </a:prstGeom>
          <a:noFill/>
        </p:spPr>
      </p:pic>
      <p:sp>
        <p:nvSpPr>
          <p:cNvPr id="13" name="PoljeZBesedilom 12"/>
          <p:cNvSpPr txBox="1"/>
          <p:nvPr/>
        </p:nvSpPr>
        <p:spPr>
          <a:xfrm>
            <a:off x="1438175" y="3429000"/>
            <a:ext cx="1684307" cy="307777"/>
          </a:xfrm>
          <a:prstGeom prst="rect">
            <a:avLst/>
          </a:prstGeom>
          <a:noFill/>
        </p:spPr>
        <p:txBody>
          <a:bodyPr wrap="none" rtlCol="0">
            <a:spAutoFit/>
          </a:bodyPr>
          <a:lstStyle/>
          <a:p>
            <a:r>
              <a:rPr lang="sl-SI" sz="1400" dirty="0" smtClean="0">
                <a:solidFill>
                  <a:srgbClr val="0070C0"/>
                </a:solidFill>
                <a:latin typeface="Arial Nova" panose="020B0504020202020204" pitchFamily="34" charset="0"/>
              </a:rPr>
              <a:t>GRAD KRUMPERK</a:t>
            </a:r>
          </a:p>
        </p:txBody>
      </p:sp>
      <p:sp>
        <p:nvSpPr>
          <p:cNvPr id="14" name="PoljeZBesedilom 13"/>
          <p:cNvSpPr txBox="1"/>
          <p:nvPr/>
        </p:nvSpPr>
        <p:spPr>
          <a:xfrm>
            <a:off x="4766338" y="3408218"/>
            <a:ext cx="2398734" cy="307777"/>
          </a:xfrm>
          <a:prstGeom prst="rect">
            <a:avLst/>
          </a:prstGeom>
          <a:noFill/>
        </p:spPr>
        <p:txBody>
          <a:bodyPr wrap="none" rtlCol="0">
            <a:spAutoFit/>
          </a:bodyPr>
          <a:lstStyle/>
          <a:p>
            <a:r>
              <a:rPr lang="sl-SI" sz="1400" dirty="0" smtClean="0">
                <a:solidFill>
                  <a:srgbClr val="0070C0"/>
                </a:solidFill>
                <a:latin typeface="Arial Nova" panose="020B0504020202020204" pitchFamily="34" charset="0"/>
              </a:rPr>
              <a:t>KOFUTNIKOVA DOMAČIJA</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872" y="1440091"/>
            <a:ext cx="2339666" cy="1800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descr="http://www.domzale.si/media/articles/957_big.jpg"/>
          <p:cNvPicPr>
            <a:picLocks noChangeAspect="1" noChangeArrowheads="1"/>
          </p:cNvPicPr>
          <p:nvPr/>
        </p:nvPicPr>
        <p:blipFill>
          <a:blip r:embed="rId4" cstate="print"/>
          <a:srcRect/>
          <a:stretch>
            <a:fillRect/>
          </a:stretch>
        </p:blipFill>
        <p:spPr bwMode="auto">
          <a:xfrm>
            <a:off x="4958766" y="4005064"/>
            <a:ext cx="2309782" cy="1732337"/>
          </a:xfrm>
          <a:prstGeom prst="rect">
            <a:avLst/>
          </a:prstGeom>
          <a:noFill/>
        </p:spPr>
      </p:pic>
      <p:sp>
        <p:nvSpPr>
          <p:cNvPr id="4" name="TextBox 3"/>
          <p:cNvSpPr txBox="1"/>
          <p:nvPr/>
        </p:nvSpPr>
        <p:spPr>
          <a:xfrm>
            <a:off x="2195736" y="464803"/>
            <a:ext cx="4608512" cy="646331"/>
          </a:xfrm>
          <a:prstGeom prst="rect">
            <a:avLst/>
          </a:prstGeom>
          <a:noFill/>
        </p:spPr>
        <p:txBody>
          <a:bodyPr wrap="square" rtlCol="0">
            <a:spAutoFit/>
          </a:bodyPr>
          <a:lstStyle/>
          <a:p>
            <a:r>
              <a:rPr lang="sl-SI" sz="3600" dirty="0" smtClean="0">
                <a:solidFill>
                  <a:srgbClr val="0070C0"/>
                </a:solidFill>
                <a:latin typeface="+mj-lt"/>
              </a:rPr>
              <a:t>DRUGE ZNAMENITOSTI</a:t>
            </a:r>
            <a:endParaRPr lang="sl-SI" sz="3600" dirty="0">
              <a:solidFill>
                <a:srgbClr val="0070C0"/>
              </a:solidFill>
              <a:latin typeface="+mj-lt"/>
            </a:endParaRPr>
          </a:p>
        </p:txBody>
      </p:sp>
      <p:sp>
        <p:nvSpPr>
          <p:cNvPr id="20" name="PoljeZBesedilom 13"/>
          <p:cNvSpPr txBox="1"/>
          <p:nvPr/>
        </p:nvSpPr>
        <p:spPr>
          <a:xfrm>
            <a:off x="4958766" y="5877272"/>
            <a:ext cx="2605906" cy="307777"/>
          </a:xfrm>
          <a:prstGeom prst="rect">
            <a:avLst/>
          </a:prstGeom>
          <a:noFill/>
        </p:spPr>
        <p:txBody>
          <a:bodyPr wrap="none" rtlCol="0">
            <a:spAutoFit/>
          </a:bodyPr>
          <a:lstStyle/>
          <a:p>
            <a:r>
              <a:rPr lang="sl-SI" sz="1400" dirty="0" smtClean="0">
                <a:solidFill>
                  <a:srgbClr val="0070C0"/>
                </a:solidFill>
                <a:latin typeface="Arial Nova" panose="020B0504020202020204" pitchFamily="34" charset="0"/>
              </a:rPr>
              <a:t>SPOMENIK PADLIM BORCEM</a:t>
            </a:r>
          </a:p>
        </p:txBody>
      </p:sp>
      <p:pic>
        <p:nvPicPr>
          <p:cNvPr id="21" name="Picture 2" descr="http://www.domzale.si/media/articles/961_big.jpg"/>
          <p:cNvPicPr>
            <a:picLocks noChangeAspect="1" noChangeArrowheads="1"/>
          </p:cNvPicPr>
          <p:nvPr/>
        </p:nvPicPr>
        <p:blipFill>
          <a:blip r:embed="rId5"/>
          <a:srcRect/>
          <a:stretch>
            <a:fillRect/>
          </a:stretch>
        </p:blipFill>
        <p:spPr bwMode="auto">
          <a:xfrm>
            <a:off x="987741" y="3919454"/>
            <a:ext cx="2585175" cy="1938881"/>
          </a:xfrm>
          <a:prstGeom prst="rect">
            <a:avLst/>
          </a:prstGeom>
          <a:noFill/>
        </p:spPr>
      </p:pic>
      <p:sp>
        <p:nvSpPr>
          <p:cNvPr id="22" name="PoljeZBesedilom 14"/>
          <p:cNvSpPr txBox="1"/>
          <p:nvPr/>
        </p:nvSpPr>
        <p:spPr>
          <a:xfrm>
            <a:off x="1324843" y="6034137"/>
            <a:ext cx="1910972" cy="307777"/>
          </a:xfrm>
          <a:prstGeom prst="rect">
            <a:avLst/>
          </a:prstGeom>
          <a:noFill/>
        </p:spPr>
        <p:txBody>
          <a:bodyPr wrap="none" rtlCol="0">
            <a:spAutoFit/>
          </a:bodyPr>
          <a:lstStyle/>
          <a:p>
            <a:r>
              <a:rPr lang="sl-SI" sz="1400" dirty="0" smtClean="0">
                <a:solidFill>
                  <a:schemeClr val="accent2">
                    <a:lumMod val="50000"/>
                  </a:schemeClr>
                </a:solidFill>
                <a:latin typeface="Arial Nova" panose="020B0504020202020204" pitchFamily="34" charset="0"/>
              </a:rPr>
              <a:t>STAR GASILSKI DOM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305800" cy="794352"/>
          </a:xfrm>
        </p:spPr>
        <p:txBody>
          <a:bodyPr>
            <a:normAutofit fontScale="90000"/>
          </a:bodyPr>
          <a:lstStyle/>
          <a:p>
            <a:pPr algn="ctr"/>
            <a:r>
              <a:rPr lang="sl-SI" dirty="0" smtClean="0"/>
              <a:t>SLAMNIKARSTVO</a:t>
            </a:r>
            <a:endParaRPr lang="sl-SI" dirty="0"/>
          </a:p>
        </p:txBody>
      </p:sp>
      <p:pic>
        <p:nvPicPr>
          <p:cNvPr id="3"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6910" t="800" r="29386" b="30576"/>
          <a:stretch/>
        </p:blipFill>
        <p:spPr bwMode="auto">
          <a:xfrm>
            <a:off x="710614" y="1772816"/>
            <a:ext cx="264421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38897" y="5517231"/>
            <a:ext cx="2297616" cy="523220"/>
          </a:xfrm>
          <a:prstGeom prst="rect">
            <a:avLst/>
          </a:prstGeom>
        </p:spPr>
        <p:txBody>
          <a:bodyPr wrap="none">
            <a:spAutoFit/>
          </a:bodyPr>
          <a:lstStyle/>
          <a:p>
            <a:pPr algn="ctr"/>
            <a:r>
              <a:rPr lang="sl-SI" sz="1400" dirty="0" smtClean="0"/>
              <a:t>DIMNIK-OSTANEK</a:t>
            </a:r>
          </a:p>
          <a:p>
            <a:pPr algn="ctr"/>
            <a:r>
              <a:rPr lang="sl-SI" sz="1400" dirty="0" smtClean="0"/>
              <a:t>SLAMIKARSKIH TOVARN </a:t>
            </a:r>
            <a:endParaRPr lang="sl-SI" sz="1400" dirty="0"/>
          </a:p>
        </p:txBody>
      </p:sp>
      <p:pic>
        <p:nvPicPr>
          <p:cNvPr id="5" name="Slika 15" descr="http://www.kd-domzale.si/e_files/content/slamnikarski_muzej.jpg"/>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779031"/>
            <a:ext cx="2289124" cy="1612787"/>
          </a:xfrm>
          <a:prstGeom prst="rect">
            <a:avLst/>
          </a:prstGeom>
          <a:noFill/>
          <a:ln>
            <a:noFill/>
          </a:ln>
        </p:spPr>
      </p:pic>
      <p:sp>
        <p:nvSpPr>
          <p:cNvPr id="6" name="Rectangle 5"/>
          <p:cNvSpPr/>
          <p:nvPr/>
        </p:nvSpPr>
        <p:spPr>
          <a:xfrm>
            <a:off x="3736165" y="3501008"/>
            <a:ext cx="2088585" cy="307777"/>
          </a:xfrm>
          <a:prstGeom prst="rect">
            <a:avLst/>
          </a:prstGeom>
        </p:spPr>
        <p:txBody>
          <a:bodyPr wrap="none">
            <a:spAutoFit/>
          </a:bodyPr>
          <a:lstStyle/>
          <a:p>
            <a:r>
              <a:rPr lang="sl-SI" sz="1400" dirty="0"/>
              <a:t>SLAMNIKARSKI MUZEJ</a:t>
            </a:r>
          </a:p>
        </p:txBody>
      </p:sp>
      <p:pic>
        <p:nvPicPr>
          <p:cNvPr id="8" name="Picture 7" descr="C:\Users\as\Desktop\4. b - 2018-19\Razstava v knjižnici - fotke\Muzej pletenje apr1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7698" y="3831768"/>
            <a:ext cx="2300550" cy="1799208"/>
          </a:xfrm>
          <a:prstGeom prst="rect">
            <a:avLst/>
          </a:prstGeom>
          <a:noFill/>
          <a:ln>
            <a:noFill/>
          </a:ln>
        </p:spPr>
      </p:pic>
      <p:pic>
        <p:nvPicPr>
          <p:cNvPr id="1028" name="Picture 4" descr="Rezultat iskanja slik za SLAMNIKARSTV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1742461"/>
            <a:ext cx="2247900" cy="16859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459507" y="3510671"/>
            <a:ext cx="1989775" cy="307777"/>
          </a:xfrm>
          <a:prstGeom prst="rect">
            <a:avLst/>
          </a:prstGeom>
        </p:spPr>
        <p:txBody>
          <a:bodyPr wrap="none">
            <a:spAutoFit/>
          </a:bodyPr>
          <a:lstStyle/>
          <a:p>
            <a:r>
              <a:rPr lang="sl-SI" sz="1400" dirty="0" smtClean="0"/>
              <a:t>SLAMNIKARSKA VILA</a:t>
            </a:r>
            <a:endParaRPr lang="sl-SI" sz="1400" dirty="0"/>
          </a:p>
        </p:txBody>
      </p:sp>
      <p:pic>
        <p:nvPicPr>
          <p:cNvPr id="1030" name="Picture 6" descr="exampl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7017" y="3929207"/>
            <a:ext cx="2554249" cy="170176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91442" y="5886562"/>
            <a:ext cx="3140090" cy="523220"/>
          </a:xfrm>
          <a:prstGeom prst="rect">
            <a:avLst/>
          </a:prstGeom>
        </p:spPr>
        <p:txBody>
          <a:bodyPr wrap="square">
            <a:spAutoFit/>
          </a:bodyPr>
          <a:lstStyle/>
          <a:p>
            <a:pPr algn="ctr"/>
            <a:r>
              <a:rPr lang="sl-SI" sz="1400" dirty="0" smtClean="0"/>
              <a:t>        UNIVERZALE-</a:t>
            </a:r>
          </a:p>
          <a:p>
            <a:pPr algn="ctr"/>
            <a:r>
              <a:rPr lang="sl-SI" sz="1400" dirty="0" smtClean="0"/>
              <a:t>ZADNJA SLAMNIKARSKA TOVARNA</a:t>
            </a:r>
            <a:endParaRPr lang="sl-SI" sz="1400" dirty="0"/>
          </a:p>
        </p:txBody>
      </p:sp>
    </p:spTree>
    <p:extLst>
      <p:ext uri="{BB962C8B-B14F-4D97-AF65-F5344CB8AC3E}">
        <p14:creationId xmlns:p14="http://schemas.microsoft.com/office/powerpoint/2010/main" val="1479954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305800" cy="794352"/>
          </a:xfrm>
        </p:spPr>
        <p:txBody>
          <a:bodyPr>
            <a:normAutofit fontScale="90000"/>
          </a:bodyPr>
          <a:lstStyle/>
          <a:p>
            <a:pPr algn="ctr"/>
            <a:r>
              <a:rPr lang="sl-SI" dirty="0" smtClean="0"/>
              <a:t>MLINI NA MLINŠČICI</a:t>
            </a:r>
            <a:endParaRPr lang="sl-SI" dirty="0"/>
          </a:p>
        </p:txBody>
      </p:sp>
      <p:pic>
        <p:nvPicPr>
          <p:cNvPr id="2052" name="Picture 4" descr="Povezana slik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700808"/>
            <a:ext cx="3528392" cy="23362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visitdomzale.si/uploads/118/DSC0046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1825730"/>
            <a:ext cx="3600440" cy="2086359"/>
          </a:xfrm>
          <a:prstGeom prst="rect">
            <a:avLst/>
          </a:prstGeom>
          <a:noFill/>
          <a:ln>
            <a:noFill/>
          </a:ln>
        </p:spPr>
      </p:pic>
      <p:sp>
        <p:nvSpPr>
          <p:cNvPr id="6" name="Rectangle 5"/>
          <p:cNvSpPr/>
          <p:nvPr/>
        </p:nvSpPr>
        <p:spPr>
          <a:xfrm>
            <a:off x="1647580" y="4149080"/>
            <a:ext cx="1506053" cy="307777"/>
          </a:xfrm>
          <a:prstGeom prst="rect">
            <a:avLst/>
          </a:prstGeom>
        </p:spPr>
        <p:txBody>
          <a:bodyPr wrap="none">
            <a:spAutoFit/>
          </a:bodyPr>
          <a:lstStyle/>
          <a:p>
            <a:r>
              <a:rPr lang="sl-SI" sz="1400" dirty="0" smtClean="0"/>
              <a:t>SLABIČEV MLIN</a:t>
            </a:r>
            <a:endParaRPr lang="sl-SI" sz="1400" dirty="0"/>
          </a:p>
        </p:txBody>
      </p:sp>
      <p:sp>
        <p:nvSpPr>
          <p:cNvPr id="7" name="Rectangle 6"/>
          <p:cNvSpPr/>
          <p:nvPr/>
        </p:nvSpPr>
        <p:spPr>
          <a:xfrm>
            <a:off x="5391967" y="4090488"/>
            <a:ext cx="3018201" cy="307777"/>
          </a:xfrm>
          <a:prstGeom prst="rect">
            <a:avLst/>
          </a:prstGeom>
        </p:spPr>
        <p:txBody>
          <a:bodyPr wrap="square">
            <a:spAutoFit/>
          </a:bodyPr>
          <a:lstStyle/>
          <a:p>
            <a:r>
              <a:rPr lang="sl-SI" sz="1400" dirty="0" smtClean="0"/>
              <a:t>PERIŠČE NA MLINŠČICI</a:t>
            </a:r>
            <a:endParaRPr lang="sl-SI" sz="1400" dirty="0"/>
          </a:p>
        </p:txBody>
      </p:sp>
      <p:pic>
        <p:nvPicPr>
          <p:cNvPr id="8" name="irc_mi" descr="Rezultat iskanja slik za MLINI NA MLINŠČICI">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1082412" y="4456857"/>
            <a:ext cx="2636388" cy="2061429"/>
          </a:xfrm>
          <a:prstGeom prst="rect">
            <a:avLst/>
          </a:prstGeom>
          <a:noFill/>
          <a:ln>
            <a:noFill/>
          </a:ln>
        </p:spPr>
      </p:pic>
      <p:pic>
        <p:nvPicPr>
          <p:cNvPr id="2054" name="Picture 6" descr="vm_55m.jpg (14394 byte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1907" y="4670541"/>
            <a:ext cx="2406320" cy="1634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777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305800" cy="794352"/>
          </a:xfrm>
        </p:spPr>
        <p:txBody>
          <a:bodyPr>
            <a:normAutofit fontScale="90000"/>
          </a:bodyPr>
          <a:lstStyle/>
          <a:p>
            <a:pPr algn="ctr"/>
            <a:r>
              <a:rPr lang="sl-SI" dirty="0" smtClean="0"/>
              <a:t>UČNE POTI</a:t>
            </a:r>
            <a:endParaRPr lang="sl-SI" dirty="0"/>
          </a:p>
        </p:txBody>
      </p:sp>
      <p:sp>
        <p:nvSpPr>
          <p:cNvPr id="7" name="Rectangle 6"/>
          <p:cNvSpPr/>
          <p:nvPr/>
        </p:nvSpPr>
        <p:spPr>
          <a:xfrm>
            <a:off x="475568" y="2276872"/>
            <a:ext cx="5604184" cy="3477875"/>
          </a:xfrm>
          <a:prstGeom prst="rect">
            <a:avLst/>
          </a:prstGeom>
        </p:spPr>
        <p:txBody>
          <a:bodyPr wrap="square">
            <a:spAutoFit/>
          </a:bodyPr>
          <a:lstStyle/>
          <a:p>
            <a:pPr marL="342900" indent="-342900">
              <a:buFont typeface="Courier New" panose="02070309020205020404" pitchFamily="49" charset="0"/>
              <a:buChar char="o"/>
            </a:pPr>
            <a:r>
              <a:rPr lang="sl-SI" sz="2000" dirty="0" smtClean="0">
                <a:solidFill>
                  <a:srgbClr val="FF0000"/>
                </a:solidFill>
                <a:latin typeface="Arial" panose="020B0604020202020204" pitchFamily="34" charset="0"/>
                <a:cs typeface="Arial" panose="020B0604020202020204" pitchFamily="34" charset="0"/>
              </a:rPr>
              <a:t>UČNA POT OB MLINŠČICI</a:t>
            </a:r>
          </a:p>
          <a:p>
            <a:endParaRPr lang="sl-SI" sz="2000" dirty="0" smtClean="0">
              <a:solidFill>
                <a:srgbClr val="FF0000"/>
              </a:solidFill>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sl-SI" sz="2000" dirty="0" smtClean="0">
                <a:solidFill>
                  <a:srgbClr val="FF0000"/>
                </a:solidFill>
                <a:latin typeface="Arial" panose="020B0604020202020204" pitchFamily="34" charset="0"/>
                <a:cs typeface="Arial" panose="020B0604020202020204" pitchFamily="34" charset="0"/>
              </a:rPr>
              <a:t>UČNA POT BLATA MLAKE V RADOMLJAH</a:t>
            </a:r>
          </a:p>
          <a:p>
            <a:endParaRPr lang="sl-SI" sz="2000" dirty="0">
              <a:solidFill>
                <a:srgbClr val="FF0000"/>
              </a:solidFill>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sl-SI" sz="2000" dirty="0" smtClean="0">
                <a:solidFill>
                  <a:srgbClr val="FF0000"/>
                </a:solidFill>
                <a:latin typeface="Arial" panose="020B0604020202020204" pitchFamily="34" charset="0"/>
                <a:cs typeface="Arial" panose="020B0604020202020204" pitchFamily="34" charset="0"/>
              </a:rPr>
              <a:t>GOZDNA UČNA POT ŠUMBERK</a:t>
            </a:r>
          </a:p>
          <a:p>
            <a:pPr marL="342900" indent="-342900">
              <a:buFont typeface="Courier New" panose="02070309020205020404" pitchFamily="49" charset="0"/>
              <a:buChar char="o"/>
            </a:pPr>
            <a:endParaRPr lang="sl-SI" sz="2000" dirty="0">
              <a:solidFill>
                <a:srgbClr val="FF0000"/>
              </a:solidFill>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sl-SI" sz="2000" dirty="0" smtClean="0">
                <a:solidFill>
                  <a:srgbClr val="FF0000"/>
                </a:solidFill>
                <a:latin typeface="Arial" panose="020B0604020202020204" pitchFamily="34" charset="0"/>
                <a:cs typeface="Arial" panose="020B0604020202020204" pitchFamily="34" charset="0"/>
              </a:rPr>
              <a:t>PRAVLJIČNO DOŽIVLJAJSKA POT – </a:t>
            </a:r>
          </a:p>
          <a:p>
            <a:endParaRPr lang="sl-SI" sz="2000" dirty="0" smtClean="0">
              <a:solidFill>
                <a:srgbClr val="FF0000"/>
              </a:solidFill>
              <a:latin typeface="Arial" panose="020B0604020202020204" pitchFamily="34" charset="0"/>
              <a:cs typeface="Arial" panose="020B0604020202020204" pitchFamily="34" charset="0"/>
            </a:endParaRPr>
          </a:p>
          <a:p>
            <a:r>
              <a:rPr lang="sl-SI" sz="2000" dirty="0">
                <a:solidFill>
                  <a:srgbClr val="FF0000"/>
                </a:solidFill>
                <a:latin typeface="Arial" panose="020B0604020202020204" pitchFamily="34" charset="0"/>
                <a:cs typeface="Arial" panose="020B0604020202020204" pitchFamily="34" charset="0"/>
              </a:rPr>
              <a:t> </a:t>
            </a:r>
            <a:r>
              <a:rPr lang="sl-SI" sz="2000" dirty="0" smtClean="0">
                <a:solidFill>
                  <a:srgbClr val="FF0000"/>
                </a:solidFill>
                <a:latin typeface="Arial" panose="020B0604020202020204" pitchFamily="34" charset="0"/>
                <a:cs typeface="Arial" panose="020B0604020202020204" pitchFamily="34" charset="0"/>
              </a:rPr>
              <a:t>   PRAVLJIČNI ŠUMBERK</a:t>
            </a:r>
          </a:p>
          <a:p>
            <a:endParaRPr lang="sl-SI" sz="2000" dirty="0">
              <a:solidFill>
                <a:srgbClr val="FF0000"/>
              </a:solidFill>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sl-SI" sz="2000" dirty="0" smtClean="0">
                <a:solidFill>
                  <a:srgbClr val="FF0000"/>
                </a:solidFill>
                <a:latin typeface="Arial" panose="020B0604020202020204" pitchFamily="34" charset="0"/>
                <a:cs typeface="Arial" panose="020B0604020202020204" pitchFamily="34" charset="0"/>
              </a:rPr>
              <a:t>ČEBELARSKA POT OB KAM. BISTRICI</a:t>
            </a:r>
          </a:p>
        </p:txBody>
      </p:sp>
      <p:pic>
        <p:nvPicPr>
          <p:cNvPr id="3" name="Slik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1988840"/>
            <a:ext cx="2378960" cy="3816424"/>
          </a:xfrm>
          <a:prstGeom prst="rect">
            <a:avLst/>
          </a:prstGeom>
        </p:spPr>
      </p:pic>
    </p:spTree>
    <p:extLst>
      <p:ext uri="{BB962C8B-B14F-4D97-AF65-F5344CB8AC3E}">
        <p14:creationId xmlns:p14="http://schemas.microsoft.com/office/powerpoint/2010/main" val="3402772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86916"/>
            <a:ext cx="7488832" cy="6771084"/>
          </a:xfrm>
          <a:prstGeom prst="rect">
            <a:avLst/>
          </a:prstGeom>
        </p:spPr>
        <p:txBody>
          <a:bodyPr wrap="square">
            <a:spAutoFit/>
          </a:bodyPr>
          <a:lstStyle/>
          <a:p>
            <a:pPr algn="ctr"/>
            <a:endParaRPr lang="sl-SI" sz="2000" b="1" dirty="0" smtClean="0">
              <a:solidFill>
                <a:srgbClr val="0070C0"/>
              </a:solidFill>
              <a:latin typeface="Arial" panose="020B0604020202020204" pitchFamily="34" charset="0"/>
              <a:cs typeface="Arial" panose="020B0604020202020204" pitchFamily="34" charset="0"/>
            </a:endParaRPr>
          </a:p>
          <a:p>
            <a:pPr algn="ctr"/>
            <a:endParaRPr lang="sl-SI" sz="2000" b="1" dirty="0">
              <a:solidFill>
                <a:srgbClr val="0070C0"/>
              </a:solidFill>
              <a:latin typeface="Arial" panose="020B0604020202020204" pitchFamily="34" charset="0"/>
              <a:cs typeface="Arial" panose="020B0604020202020204" pitchFamily="34" charset="0"/>
            </a:endParaRPr>
          </a:p>
          <a:p>
            <a:pPr algn="ctr"/>
            <a:r>
              <a:rPr lang="sl-SI" sz="2000" b="1" dirty="0" smtClean="0">
                <a:solidFill>
                  <a:srgbClr val="0070C0"/>
                </a:solidFill>
                <a:latin typeface="Arial" panose="020B0604020202020204" pitchFamily="34" charset="0"/>
                <a:cs typeface="Arial" panose="020B0604020202020204" pitchFamily="34" charset="0"/>
              </a:rPr>
              <a:t>POMEMBNEJŠI KRAJI</a:t>
            </a:r>
            <a:r>
              <a:rPr lang="sl-SI" sz="2000" dirty="0" smtClean="0">
                <a:solidFill>
                  <a:srgbClr val="0070C0"/>
                </a:solidFill>
                <a:latin typeface="Arial" panose="020B0604020202020204" pitchFamily="34" charset="0"/>
                <a:cs typeface="Arial" panose="020B0604020202020204" pitchFamily="34" charset="0"/>
              </a:rPr>
              <a:t> </a:t>
            </a:r>
          </a:p>
          <a:p>
            <a:pPr algn="ctr"/>
            <a:endParaRPr lang="sl-SI" sz="1200" dirty="0" smtClean="0">
              <a:solidFill>
                <a:srgbClr val="0070C0"/>
              </a:solidFill>
              <a:latin typeface="Arial" panose="020B0604020202020204" pitchFamily="34" charset="0"/>
              <a:cs typeface="Arial" panose="020B0604020202020204" pitchFamily="34" charset="0"/>
            </a:endParaRPr>
          </a:p>
          <a:p>
            <a:pPr algn="ctr"/>
            <a:endParaRPr lang="sl-SI" sz="1200" dirty="0">
              <a:solidFill>
                <a:srgbClr val="0070C0"/>
              </a:solidFill>
              <a:latin typeface="Arial" panose="020B0604020202020204" pitchFamily="34" charset="0"/>
              <a:cs typeface="Arial" panose="020B0604020202020204" pitchFamily="34" charset="0"/>
            </a:endParaRPr>
          </a:p>
          <a:p>
            <a:r>
              <a:rPr lang="sl-SI" sz="1400" dirty="0" smtClean="0">
                <a:solidFill>
                  <a:srgbClr val="C00000"/>
                </a:solidFill>
                <a:latin typeface="Arial" panose="020B0604020202020204" pitchFamily="34" charset="0"/>
                <a:cs typeface="Arial" panose="020B0604020202020204" pitchFamily="34" charset="0"/>
              </a:rPr>
              <a:t>DOMŽALE:           </a:t>
            </a:r>
            <a:r>
              <a:rPr lang="sl-SI" sz="1400" dirty="0" smtClean="0">
                <a:solidFill>
                  <a:srgbClr val="002060"/>
                </a:solidFill>
                <a:latin typeface="Arial" panose="020B0604020202020204" pitchFamily="34" charset="0"/>
                <a:cs typeface="Arial" panose="020B0604020202020204" pitchFamily="34" charset="0"/>
              </a:rPr>
              <a:t>največje mesto v domači pokrajini ter </a:t>
            </a:r>
          </a:p>
          <a:p>
            <a:r>
              <a:rPr lang="sl-SI" sz="1400" dirty="0" smtClean="0">
                <a:solidFill>
                  <a:srgbClr val="002060"/>
                </a:solidFill>
                <a:latin typeface="Arial" panose="020B0604020202020204" pitchFamily="34" charset="0"/>
                <a:cs typeface="Arial" panose="020B0604020202020204" pitchFamily="34" charset="0"/>
              </a:rPr>
              <a:t>                             občinsko in poslovno središče, KD Franca Bernika, </a:t>
            </a:r>
          </a:p>
          <a:p>
            <a:r>
              <a:rPr lang="sl-SI" sz="1400" dirty="0">
                <a:solidFill>
                  <a:srgbClr val="002060"/>
                </a:solidFill>
                <a:latin typeface="Arial" panose="020B0604020202020204" pitchFamily="34" charset="0"/>
                <a:cs typeface="Arial" panose="020B0604020202020204" pitchFamily="34" charset="0"/>
              </a:rPr>
              <a:t> </a:t>
            </a:r>
            <a:r>
              <a:rPr lang="sl-SI" sz="1400" dirty="0" smtClean="0">
                <a:solidFill>
                  <a:srgbClr val="002060"/>
                </a:solidFill>
                <a:latin typeface="Arial" panose="020B0604020202020204" pitchFamily="34" charset="0"/>
                <a:cs typeface="Arial" panose="020B0604020202020204" pitchFamily="34" charset="0"/>
              </a:rPr>
              <a:t>                            mestna knjižnica, </a:t>
            </a:r>
            <a:r>
              <a:rPr lang="sl-SI" sz="1400" dirty="0" err="1">
                <a:solidFill>
                  <a:srgbClr val="002060"/>
                </a:solidFill>
                <a:latin typeface="Arial" panose="020B0604020202020204" pitchFamily="34" charset="0"/>
                <a:cs typeface="Arial" panose="020B0604020202020204" pitchFamily="34" charset="0"/>
              </a:rPr>
              <a:t>M</a:t>
            </a:r>
            <a:r>
              <a:rPr lang="sl-SI" sz="1400" dirty="0" err="1" smtClean="0">
                <a:solidFill>
                  <a:srgbClr val="002060"/>
                </a:solidFill>
                <a:latin typeface="Arial" panose="020B0604020202020204" pitchFamily="34" charset="0"/>
                <a:cs typeface="Arial" panose="020B0604020202020204" pitchFamily="34" charset="0"/>
              </a:rPr>
              <a:t>enačenkova</a:t>
            </a:r>
            <a:r>
              <a:rPr lang="sl-SI" sz="1400" dirty="0" smtClean="0">
                <a:solidFill>
                  <a:srgbClr val="002060"/>
                </a:solidFill>
                <a:latin typeface="Arial" panose="020B0604020202020204" pitchFamily="34" charset="0"/>
                <a:cs typeface="Arial" panose="020B0604020202020204" pitchFamily="34" charset="0"/>
              </a:rPr>
              <a:t> domačija, zdravstveni dom, </a:t>
            </a:r>
          </a:p>
          <a:p>
            <a:r>
              <a:rPr lang="sl-SI" sz="1400" dirty="0">
                <a:solidFill>
                  <a:srgbClr val="002060"/>
                </a:solidFill>
                <a:latin typeface="Arial" panose="020B0604020202020204" pitchFamily="34" charset="0"/>
                <a:cs typeface="Arial" panose="020B0604020202020204" pitchFamily="34" charset="0"/>
              </a:rPr>
              <a:t>                             dom </a:t>
            </a:r>
            <a:r>
              <a:rPr lang="sl-SI" sz="1400" dirty="0" smtClean="0">
                <a:solidFill>
                  <a:srgbClr val="002060"/>
                </a:solidFill>
                <a:latin typeface="Arial" panose="020B0604020202020204" pitchFamily="34" charset="0"/>
                <a:cs typeface="Arial" panose="020B0604020202020204" pitchFamily="34" charset="0"/>
              </a:rPr>
              <a:t>upokojencev, stavbe nekdanjih slamnikarskih tovarn,</a:t>
            </a:r>
          </a:p>
          <a:p>
            <a:r>
              <a:rPr lang="sl-SI" sz="1400" dirty="0">
                <a:solidFill>
                  <a:srgbClr val="002060"/>
                </a:solidFill>
                <a:latin typeface="Arial" panose="020B0604020202020204" pitchFamily="34" charset="0"/>
                <a:cs typeface="Arial" panose="020B0604020202020204" pitchFamily="34" charset="0"/>
              </a:rPr>
              <a:t> </a:t>
            </a:r>
            <a:r>
              <a:rPr lang="sl-SI" sz="1400" dirty="0" smtClean="0">
                <a:solidFill>
                  <a:srgbClr val="002060"/>
                </a:solidFill>
                <a:latin typeface="Arial" panose="020B0604020202020204" pitchFamily="34" charset="0"/>
                <a:cs typeface="Arial" panose="020B0604020202020204" pitchFamily="34" charset="0"/>
              </a:rPr>
              <a:t>                            gostilne Keber, Juvan, restavracija Park, hotel Krona,…</a:t>
            </a:r>
            <a:endParaRPr lang="sl-SI" sz="1400" dirty="0">
              <a:solidFill>
                <a:srgbClr val="002060"/>
              </a:solidFill>
              <a:latin typeface="Arial" panose="020B0604020202020204" pitchFamily="34" charset="0"/>
              <a:cs typeface="Arial" panose="020B0604020202020204" pitchFamily="34" charset="0"/>
            </a:endParaRPr>
          </a:p>
          <a:p>
            <a:endParaRPr lang="sl-SI" sz="1400" dirty="0" smtClean="0">
              <a:solidFill>
                <a:srgbClr val="C00000"/>
              </a:solidFill>
              <a:latin typeface="Arial" panose="020B0604020202020204" pitchFamily="34" charset="0"/>
              <a:cs typeface="Arial" panose="020B0604020202020204" pitchFamily="34" charset="0"/>
            </a:endParaRPr>
          </a:p>
          <a:p>
            <a:r>
              <a:rPr lang="sl-SI" sz="1400" dirty="0" smtClean="0">
                <a:solidFill>
                  <a:srgbClr val="C00000"/>
                </a:solidFill>
                <a:latin typeface="Arial" panose="020B0604020202020204" pitchFamily="34" charset="0"/>
                <a:cs typeface="Arial" panose="020B0604020202020204" pitchFamily="34" charset="0"/>
              </a:rPr>
              <a:t>VIR-KOLIČEVO:</a:t>
            </a:r>
            <a:r>
              <a:rPr lang="sl-SI" sz="1400" dirty="0">
                <a:solidFill>
                  <a:srgbClr val="002060"/>
                </a:solidFill>
                <a:latin typeface="Arial" panose="020B0604020202020204" pitchFamily="34" charset="0"/>
                <a:cs typeface="Arial" panose="020B0604020202020204" pitchFamily="34" charset="0"/>
              </a:rPr>
              <a:t> </a:t>
            </a:r>
            <a:r>
              <a:rPr lang="sl-SI" sz="1400" dirty="0" smtClean="0">
                <a:solidFill>
                  <a:srgbClr val="002060"/>
                </a:solidFill>
                <a:latin typeface="Arial" panose="020B0604020202020204" pitchFamily="34" charset="0"/>
                <a:cs typeface="Arial" panose="020B0604020202020204" pitchFamily="34" charset="0"/>
              </a:rPr>
              <a:t>    tovarni Tosama in Helios, nakupovalna središča, OMV</a:t>
            </a:r>
          </a:p>
          <a:p>
            <a:r>
              <a:rPr lang="sl-SI" sz="1400" dirty="0">
                <a:solidFill>
                  <a:srgbClr val="002060"/>
                </a:solidFill>
                <a:latin typeface="Arial" panose="020B0604020202020204" pitchFamily="34" charset="0"/>
                <a:cs typeface="Arial" panose="020B0604020202020204" pitchFamily="34" charset="0"/>
              </a:rPr>
              <a:t>	 </a:t>
            </a:r>
            <a:r>
              <a:rPr lang="sl-SI" sz="1400" dirty="0" smtClean="0">
                <a:solidFill>
                  <a:srgbClr val="002060"/>
                </a:solidFill>
                <a:latin typeface="Arial" panose="020B0604020202020204" pitchFamily="34" charset="0"/>
                <a:cs typeface="Arial" panose="020B0604020202020204" pitchFamily="34" charset="0"/>
              </a:rPr>
              <a:t>            bencinski servis, lekarna </a:t>
            </a:r>
            <a:r>
              <a:rPr lang="sl-SI" sz="1400" dirty="0">
                <a:solidFill>
                  <a:srgbClr val="002060"/>
                </a:solidFill>
                <a:latin typeface="Arial" panose="020B0604020202020204" pitchFamily="34" charset="0"/>
                <a:cs typeface="Arial" panose="020B0604020202020204" pitchFamily="34" charset="0"/>
              </a:rPr>
              <a:t>Vir, </a:t>
            </a:r>
            <a:r>
              <a:rPr lang="sl-SI" sz="1400" dirty="0" smtClean="0">
                <a:solidFill>
                  <a:srgbClr val="002060"/>
                </a:solidFill>
                <a:latin typeface="Arial" panose="020B0604020202020204" pitchFamily="34" charset="0"/>
                <a:cs typeface="Arial" panose="020B0604020202020204" pitchFamily="34" charset="0"/>
              </a:rPr>
              <a:t>avtoservis in salon Veit.</a:t>
            </a:r>
          </a:p>
          <a:p>
            <a:endParaRPr lang="sl-SI" sz="1400" dirty="0" smtClean="0">
              <a:solidFill>
                <a:srgbClr val="002060"/>
              </a:solidFill>
              <a:latin typeface="Arial" panose="020B0604020202020204" pitchFamily="34" charset="0"/>
              <a:cs typeface="Arial" panose="020B0604020202020204" pitchFamily="34" charset="0"/>
            </a:endParaRPr>
          </a:p>
          <a:p>
            <a:r>
              <a:rPr lang="sl-SI" sz="1400" dirty="0" smtClean="0">
                <a:solidFill>
                  <a:srgbClr val="C00000"/>
                </a:solidFill>
                <a:latin typeface="Arial" panose="020B0604020202020204" pitchFamily="34" charset="0"/>
                <a:cs typeface="Arial" panose="020B0604020202020204" pitchFamily="34" charset="0"/>
              </a:rPr>
              <a:t>RODICA -</a:t>
            </a:r>
            <a:r>
              <a:rPr lang="sl-SI" sz="1400" dirty="0">
                <a:solidFill>
                  <a:srgbClr val="002060"/>
                </a:solidFill>
                <a:latin typeface="Arial" panose="020B0604020202020204" pitchFamily="34" charset="0"/>
                <a:cs typeface="Arial" panose="020B0604020202020204" pitchFamily="34" charset="0"/>
              </a:rPr>
              <a:t> </a:t>
            </a:r>
            <a:r>
              <a:rPr lang="sl-SI" sz="1400" dirty="0" smtClean="0">
                <a:solidFill>
                  <a:srgbClr val="002060"/>
                </a:solidFill>
                <a:latin typeface="Arial" panose="020B0604020202020204" pitchFamily="34" charset="0"/>
                <a:cs typeface="Arial" panose="020B0604020202020204" pitchFamily="34" charset="0"/>
              </a:rPr>
              <a:t>               OŠ Rodica in OŠ Roje, nakupovalni center Breza,</a:t>
            </a:r>
          </a:p>
          <a:p>
            <a:r>
              <a:rPr lang="sl-SI" sz="1400" dirty="0">
                <a:solidFill>
                  <a:srgbClr val="002060"/>
                </a:solidFill>
                <a:latin typeface="Arial" panose="020B0604020202020204" pitchFamily="34" charset="0"/>
                <a:cs typeface="Arial" panose="020B0604020202020204" pitchFamily="34" charset="0"/>
              </a:rPr>
              <a:t> </a:t>
            </a:r>
            <a:r>
              <a:rPr lang="sl-SI" sz="1400" dirty="0" smtClean="0">
                <a:solidFill>
                  <a:srgbClr val="C00000"/>
                </a:solidFill>
                <a:latin typeface="Arial" panose="020B0604020202020204" pitchFamily="34" charset="0"/>
                <a:cs typeface="Arial" panose="020B0604020202020204" pitchFamily="34" charset="0"/>
              </a:rPr>
              <a:t>JARŠE-                  </a:t>
            </a:r>
            <a:r>
              <a:rPr lang="sl-SI" sz="1400" dirty="0" smtClean="0">
                <a:solidFill>
                  <a:srgbClr val="002060"/>
                </a:solidFill>
                <a:latin typeface="Arial" panose="020B0604020202020204" pitchFamily="34" charset="0"/>
                <a:cs typeface="Arial" panose="020B0604020202020204" pitchFamily="34" charset="0"/>
              </a:rPr>
              <a:t>pivnica </a:t>
            </a:r>
            <a:r>
              <a:rPr lang="sl-SI" sz="1400" dirty="0">
                <a:solidFill>
                  <a:srgbClr val="002060"/>
                </a:solidFill>
                <a:latin typeface="Arial" panose="020B0604020202020204" pitchFamily="34" charset="0"/>
                <a:cs typeface="Arial" panose="020B0604020202020204" pitchFamily="34" charset="0"/>
              </a:rPr>
              <a:t>Adam </a:t>
            </a:r>
            <a:r>
              <a:rPr lang="sl-SI" sz="1400" dirty="0" smtClean="0">
                <a:solidFill>
                  <a:srgbClr val="002060"/>
                </a:solidFill>
                <a:latin typeface="Arial" panose="020B0604020202020204" pitchFamily="34" charset="0"/>
                <a:cs typeface="Arial" panose="020B0604020202020204" pitchFamily="34" charset="0"/>
              </a:rPr>
              <a:t>Ravbar, grobeljska cerkev in drevored,</a:t>
            </a:r>
            <a:endParaRPr lang="sl-SI" sz="1400" dirty="0" smtClean="0">
              <a:solidFill>
                <a:srgbClr val="C00000"/>
              </a:solidFill>
              <a:latin typeface="Arial" panose="020B0604020202020204" pitchFamily="34" charset="0"/>
              <a:cs typeface="Arial" panose="020B0604020202020204" pitchFamily="34" charset="0"/>
            </a:endParaRPr>
          </a:p>
          <a:p>
            <a:r>
              <a:rPr lang="sl-SI" sz="1400" dirty="0" smtClean="0">
                <a:solidFill>
                  <a:srgbClr val="C00000"/>
                </a:solidFill>
                <a:latin typeface="Arial" panose="020B0604020202020204" pitchFamily="34" charset="0"/>
                <a:cs typeface="Arial" panose="020B0604020202020204" pitchFamily="34" charset="0"/>
              </a:rPr>
              <a:t>GROBLJE:              </a:t>
            </a:r>
            <a:r>
              <a:rPr lang="sl-SI" sz="1400" dirty="0" smtClean="0">
                <a:solidFill>
                  <a:srgbClr val="002060"/>
                </a:solidFill>
                <a:latin typeface="Arial" panose="020B0604020202020204" pitchFamily="34" charset="0"/>
                <a:cs typeface="Arial" panose="020B0604020202020204" pitchFamily="34" charset="0"/>
              </a:rPr>
              <a:t>Biotehniška fakulteta,</a:t>
            </a:r>
            <a:r>
              <a:rPr lang="sl-SI" sz="1400" dirty="0">
                <a:solidFill>
                  <a:srgbClr val="002060"/>
                </a:solidFill>
                <a:latin typeface="Arial" panose="020B0604020202020204" pitchFamily="34" charset="0"/>
                <a:cs typeface="Arial" panose="020B0604020202020204" pitchFamily="34" charset="0"/>
              </a:rPr>
              <a:t> </a:t>
            </a:r>
            <a:r>
              <a:rPr lang="sl-SI" sz="1400" dirty="0" smtClean="0">
                <a:solidFill>
                  <a:srgbClr val="002060"/>
                </a:solidFill>
                <a:latin typeface="Arial" panose="020B0604020202020204" pitchFamily="34" charset="0"/>
                <a:cs typeface="Arial" panose="020B0604020202020204" pitchFamily="34" charset="0"/>
              </a:rPr>
              <a:t> jarška šola, mlini na Mlinščici,</a:t>
            </a:r>
          </a:p>
          <a:p>
            <a:r>
              <a:rPr lang="sl-SI" sz="1400" dirty="0">
                <a:solidFill>
                  <a:srgbClr val="002060"/>
                </a:solidFill>
                <a:latin typeface="Arial" panose="020B0604020202020204" pitchFamily="34" charset="0"/>
                <a:cs typeface="Arial" panose="020B0604020202020204" pitchFamily="34" charset="0"/>
              </a:rPr>
              <a:t> </a:t>
            </a:r>
            <a:r>
              <a:rPr lang="sl-SI" sz="1400" dirty="0" smtClean="0">
                <a:solidFill>
                  <a:srgbClr val="002060"/>
                </a:solidFill>
                <a:latin typeface="Arial" panose="020B0604020202020204" pitchFamily="34" charset="0"/>
                <a:cs typeface="Arial" panose="020B0604020202020204" pitchFamily="34" charset="0"/>
              </a:rPr>
              <a:t>                               avtoservis in salon Lovše, mizarstvo Arnež in Kocijančič.</a:t>
            </a:r>
          </a:p>
          <a:p>
            <a:endParaRPr lang="sl-SI" sz="1400" dirty="0">
              <a:solidFill>
                <a:srgbClr val="002060"/>
              </a:solidFill>
              <a:latin typeface="Arial" panose="020B0604020202020204" pitchFamily="34" charset="0"/>
              <a:cs typeface="Arial" panose="020B0604020202020204" pitchFamily="34" charset="0"/>
            </a:endParaRPr>
          </a:p>
          <a:p>
            <a:r>
              <a:rPr lang="sl-SI" sz="1400" dirty="0" smtClean="0">
                <a:solidFill>
                  <a:srgbClr val="C00000"/>
                </a:solidFill>
                <a:latin typeface="Arial" panose="020B0604020202020204" pitchFamily="34" charset="0"/>
                <a:cs typeface="Arial" panose="020B0604020202020204" pitchFamily="34" charset="0"/>
              </a:rPr>
              <a:t>PRESERJE              </a:t>
            </a:r>
            <a:r>
              <a:rPr lang="sl-SI" sz="1400" dirty="0" smtClean="0">
                <a:solidFill>
                  <a:srgbClr val="002060"/>
                </a:solidFill>
                <a:latin typeface="Arial" panose="020B0604020202020204" pitchFamily="34" charset="0"/>
                <a:cs typeface="Arial" panose="020B0604020202020204" pitchFamily="34" charset="0"/>
              </a:rPr>
              <a:t>stari </a:t>
            </a:r>
            <a:r>
              <a:rPr lang="sl-SI" sz="1400" dirty="0">
                <a:solidFill>
                  <a:srgbClr val="002060"/>
                </a:solidFill>
                <a:latin typeface="Arial" panose="020B0604020202020204" pitchFamily="34" charset="0"/>
                <a:cs typeface="Arial" panose="020B0604020202020204" pitchFamily="34" charset="0"/>
              </a:rPr>
              <a:t>gostilni ŠPORN in KOVAČ, OŠ Preserje, </a:t>
            </a:r>
            <a:endParaRPr lang="sl-SI" sz="1400" dirty="0" smtClean="0">
              <a:solidFill>
                <a:srgbClr val="C00000"/>
              </a:solidFill>
              <a:latin typeface="Arial" panose="020B0604020202020204" pitchFamily="34" charset="0"/>
              <a:cs typeface="Arial" panose="020B0604020202020204" pitchFamily="34" charset="0"/>
            </a:endParaRPr>
          </a:p>
          <a:p>
            <a:pPr marL="285750" indent="-285750">
              <a:buFontTx/>
              <a:buChar char="-"/>
            </a:pPr>
            <a:r>
              <a:rPr lang="sl-SI" sz="1400" dirty="0" smtClean="0">
                <a:solidFill>
                  <a:srgbClr val="C00000"/>
                </a:solidFill>
                <a:latin typeface="Arial" panose="020B0604020202020204" pitchFamily="34" charset="0"/>
                <a:cs typeface="Arial" panose="020B0604020202020204" pitchFamily="34" charset="0"/>
              </a:rPr>
              <a:t>RADOMLJE:      </a:t>
            </a:r>
            <a:r>
              <a:rPr lang="sl-SI" sz="1400" dirty="0" smtClean="0">
                <a:solidFill>
                  <a:srgbClr val="002060"/>
                </a:solidFill>
                <a:latin typeface="Arial" panose="020B0604020202020204" pitchFamily="34" charset="0"/>
                <a:cs typeface="Arial" panose="020B0604020202020204" pitchFamily="34" charset="0"/>
              </a:rPr>
              <a:t>tovarna  Lek, plesna šola MIKI, spomenik padlim borcem</a:t>
            </a:r>
          </a:p>
          <a:p>
            <a:endParaRPr lang="sl-SI" sz="1400" dirty="0">
              <a:solidFill>
                <a:srgbClr val="002060"/>
              </a:solidFill>
              <a:latin typeface="Arial" panose="020B0604020202020204" pitchFamily="34" charset="0"/>
              <a:cs typeface="Arial" panose="020B0604020202020204" pitchFamily="34" charset="0"/>
            </a:endParaRPr>
          </a:p>
          <a:p>
            <a:endParaRPr lang="sl-SI" sz="1400" dirty="0" smtClean="0">
              <a:solidFill>
                <a:srgbClr val="C00000"/>
              </a:solidFill>
              <a:latin typeface="Arial" panose="020B0604020202020204" pitchFamily="34" charset="0"/>
              <a:cs typeface="Arial" panose="020B0604020202020204" pitchFamily="34" charset="0"/>
            </a:endParaRPr>
          </a:p>
          <a:p>
            <a:r>
              <a:rPr lang="sl-SI" sz="1400" dirty="0" smtClean="0">
                <a:solidFill>
                  <a:srgbClr val="C00000"/>
                </a:solidFill>
                <a:latin typeface="Arial" panose="020B0604020202020204" pitchFamily="34" charset="0"/>
                <a:cs typeface="Arial" panose="020B0604020202020204" pitchFamily="34" charset="0"/>
              </a:rPr>
              <a:t>DOB, STUDENEC: </a:t>
            </a:r>
            <a:r>
              <a:rPr lang="sl-SI" sz="1400" dirty="0" smtClean="0">
                <a:solidFill>
                  <a:srgbClr val="002060"/>
                </a:solidFill>
                <a:latin typeface="Arial" panose="020B0604020202020204" pitchFamily="34" charset="0"/>
                <a:cs typeface="Arial" panose="020B0604020202020204" pitchFamily="34" charset="0"/>
              </a:rPr>
              <a:t>Močilnik-mestno smetišče in  letno gledališče na Studencu.</a:t>
            </a:r>
          </a:p>
          <a:p>
            <a:endParaRPr lang="sl-SI" sz="1400" dirty="0" smtClean="0">
              <a:solidFill>
                <a:srgbClr val="002060"/>
              </a:solidFill>
              <a:latin typeface="Arial" panose="020B0604020202020204" pitchFamily="34" charset="0"/>
              <a:cs typeface="Arial" panose="020B0604020202020204" pitchFamily="34" charset="0"/>
            </a:endParaRPr>
          </a:p>
          <a:p>
            <a:r>
              <a:rPr lang="sl-SI" sz="1400" dirty="0" smtClean="0">
                <a:solidFill>
                  <a:srgbClr val="C00000"/>
                </a:solidFill>
                <a:latin typeface="Arial" panose="020B0604020202020204" pitchFamily="34" charset="0"/>
                <a:cs typeface="Arial" panose="020B0604020202020204" pitchFamily="34" charset="0"/>
              </a:rPr>
              <a:t>KRUMPERK – GORJUŠA:</a:t>
            </a:r>
            <a:r>
              <a:rPr lang="sl-SI" sz="1400" dirty="0">
                <a:solidFill>
                  <a:srgbClr val="002060"/>
                </a:solidFill>
                <a:latin typeface="Arial" panose="020B0604020202020204" pitchFamily="34" charset="0"/>
                <a:cs typeface="Arial" panose="020B0604020202020204" pitchFamily="34" charset="0"/>
              </a:rPr>
              <a:t> </a:t>
            </a:r>
            <a:r>
              <a:rPr lang="sl-SI" sz="1400" dirty="0" smtClean="0">
                <a:solidFill>
                  <a:srgbClr val="002060"/>
                </a:solidFill>
                <a:latin typeface="Arial" panose="020B0604020202020204" pitchFamily="34" charset="0"/>
                <a:cs typeface="Arial" panose="020B0604020202020204" pitchFamily="34" charset="0"/>
              </a:rPr>
              <a:t>  grad </a:t>
            </a:r>
            <a:r>
              <a:rPr lang="sl-SI" sz="1400" dirty="0" err="1" smtClean="0">
                <a:solidFill>
                  <a:srgbClr val="002060"/>
                </a:solidFill>
                <a:latin typeface="Arial" panose="020B0604020202020204" pitchFamily="34" charset="0"/>
                <a:cs typeface="Arial" panose="020B0604020202020204" pitchFamily="34" charset="0"/>
              </a:rPr>
              <a:t>Krumperk</a:t>
            </a:r>
            <a:r>
              <a:rPr lang="sl-SI" sz="1400" dirty="0">
                <a:solidFill>
                  <a:srgbClr val="002060"/>
                </a:solidFill>
                <a:latin typeface="Arial" panose="020B0604020202020204" pitchFamily="34" charset="0"/>
                <a:cs typeface="Arial" panose="020B0604020202020204" pitchFamily="34" charset="0"/>
              </a:rPr>
              <a:t> </a:t>
            </a:r>
            <a:r>
              <a:rPr lang="sl-SI" sz="1400" dirty="0" smtClean="0">
                <a:solidFill>
                  <a:srgbClr val="002060"/>
                </a:solidFill>
                <a:latin typeface="Arial" panose="020B0604020202020204" pitchFamily="34" charset="0"/>
                <a:cs typeface="Arial" panose="020B0604020202020204" pitchFamily="34" charset="0"/>
              </a:rPr>
              <a:t>(vitez Adam Ravbar) </a:t>
            </a:r>
          </a:p>
          <a:p>
            <a:r>
              <a:rPr lang="sl-SI" sz="1400" dirty="0">
                <a:solidFill>
                  <a:srgbClr val="002060"/>
                </a:solidFill>
                <a:latin typeface="Arial" panose="020B0604020202020204" pitchFamily="34" charset="0"/>
                <a:cs typeface="Arial" panose="020B0604020202020204" pitchFamily="34" charset="0"/>
              </a:rPr>
              <a:t> </a:t>
            </a:r>
            <a:r>
              <a:rPr lang="sl-SI" sz="1400" dirty="0" smtClean="0">
                <a:solidFill>
                  <a:srgbClr val="002060"/>
                </a:solidFill>
                <a:latin typeface="Arial" panose="020B0604020202020204" pitchFamily="34" charset="0"/>
                <a:cs typeface="Arial" panose="020B0604020202020204" pitchFamily="34" charset="0"/>
              </a:rPr>
              <a:t>                                             in konjeniški center, gostišče Jamarski dom</a:t>
            </a:r>
            <a:r>
              <a:rPr lang="sl-SI" sz="1400" dirty="0">
                <a:solidFill>
                  <a:srgbClr val="002060"/>
                </a:solidFill>
                <a:latin typeface="Arial" panose="020B0604020202020204" pitchFamily="34" charset="0"/>
                <a:cs typeface="Arial" panose="020B0604020202020204" pitchFamily="34" charset="0"/>
              </a:rPr>
              <a:t> z</a:t>
            </a:r>
            <a:endParaRPr lang="sl-SI" sz="1400" dirty="0" smtClean="0">
              <a:solidFill>
                <a:srgbClr val="002060"/>
              </a:solidFill>
              <a:latin typeface="Arial" panose="020B0604020202020204" pitchFamily="34" charset="0"/>
              <a:cs typeface="Arial" panose="020B0604020202020204" pitchFamily="34" charset="0"/>
            </a:endParaRPr>
          </a:p>
          <a:p>
            <a:r>
              <a:rPr lang="sl-SI" sz="1400" dirty="0">
                <a:solidFill>
                  <a:srgbClr val="002060"/>
                </a:solidFill>
                <a:latin typeface="Arial" panose="020B0604020202020204" pitchFamily="34" charset="0"/>
                <a:cs typeface="Arial" panose="020B0604020202020204" pitchFamily="34" charset="0"/>
              </a:rPr>
              <a:t> </a:t>
            </a:r>
            <a:r>
              <a:rPr lang="sl-SI" sz="1400" dirty="0" smtClean="0">
                <a:solidFill>
                  <a:srgbClr val="002060"/>
                </a:solidFill>
                <a:latin typeface="Arial" panose="020B0604020202020204" pitchFamily="34" charset="0"/>
                <a:cs typeface="Arial" panose="020B0604020202020204" pitchFamily="34" charset="0"/>
              </a:rPr>
              <a:t>                                             z jamarsko zbirko kamnin, fosilov</a:t>
            </a:r>
            <a:r>
              <a:rPr lang="sl-SI" sz="1400" dirty="0">
                <a:solidFill>
                  <a:srgbClr val="002060"/>
                </a:solidFill>
                <a:latin typeface="Arial" panose="020B0604020202020204" pitchFamily="34" charset="0"/>
                <a:cs typeface="Arial" panose="020B0604020202020204" pitchFamily="34" charset="0"/>
              </a:rPr>
              <a:t>, kapnikov in jamskih živali, </a:t>
            </a:r>
            <a:endParaRPr lang="sl-SI" sz="1400" dirty="0" smtClean="0">
              <a:solidFill>
                <a:srgbClr val="002060"/>
              </a:solidFill>
              <a:latin typeface="Arial" panose="020B0604020202020204" pitchFamily="34" charset="0"/>
              <a:cs typeface="Arial" panose="020B0604020202020204" pitchFamily="34" charset="0"/>
            </a:endParaRPr>
          </a:p>
          <a:p>
            <a:r>
              <a:rPr lang="sl-SI" sz="1400" dirty="0">
                <a:solidFill>
                  <a:srgbClr val="002060"/>
                </a:solidFill>
                <a:latin typeface="Arial" panose="020B0604020202020204" pitchFamily="34" charset="0"/>
                <a:cs typeface="Arial" panose="020B0604020202020204" pitchFamily="34" charset="0"/>
              </a:rPr>
              <a:t> </a:t>
            </a:r>
            <a:r>
              <a:rPr lang="sl-SI" sz="1400" dirty="0" smtClean="0">
                <a:solidFill>
                  <a:srgbClr val="002060"/>
                </a:solidFill>
                <a:latin typeface="Arial" panose="020B0604020202020204" pitchFamily="34" charset="0"/>
                <a:cs typeface="Arial" panose="020B0604020202020204" pitchFamily="34" charset="0"/>
              </a:rPr>
              <a:t>                                             Babja </a:t>
            </a:r>
            <a:r>
              <a:rPr lang="sl-SI" sz="1400" dirty="0">
                <a:solidFill>
                  <a:srgbClr val="002060"/>
                </a:solidFill>
                <a:latin typeface="Arial" panose="020B0604020202020204" pitchFamily="34" charset="0"/>
                <a:cs typeface="Arial" panose="020B0604020202020204" pitchFamily="34" charset="0"/>
              </a:rPr>
              <a:t>in Železna  jama.       </a:t>
            </a:r>
            <a:r>
              <a:rPr lang="sl-SI" sz="1400" dirty="0" smtClean="0">
                <a:solidFill>
                  <a:srgbClr val="002060"/>
                </a:solidFill>
                <a:latin typeface="Arial" panose="020B0604020202020204" pitchFamily="34" charset="0"/>
                <a:cs typeface="Arial" panose="020B0604020202020204" pitchFamily="34" charset="0"/>
              </a:rPr>
              <a:t>			</a:t>
            </a:r>
          </a:p>
          <a:p>
            <a:endParaRPr lang="sl-SI" sz="14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583128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268760"/>
            <a:ext cx="7632848" cy="4462760"/>
          </a:xfrm>
          <a:prstGeom prst="rect">
            <a:avLst/>
          </a:prstGeom>
          <a:noFill/>
        </p:spPr>
        <p:txBody>
          <a:bodyPr wrap="square" rtlCol="0">
            <a:spAutoFit/>
          </a:bodyPr>
          <a:lstStyle/>
          <a:p>
            <a:pPr algn="ctr"/>
            <a:r>
              <a:rPr lang="sl-SI" sz="3200" dirty="0" smtClean="0">
                <a:solidFill>
                  <a:srgbClr val="0070C0"/>
                </a:solidFill>
                <a:latin typeface="Arial" panose="020B0604020202020204" pitchFamily="34" charset="0"/>
                <a:cs typeface="Arial" panose="020B0604020202020204" pitchFamily="34" charset="0"/>
              </a:rPr>
              <a:t>RELEFNE OBLIKE IN VODE</a:t>
            </a:r>
          </a:p>
          <a:p>
            <a:endParaRPr lang="sl-SI" sz="3200" dirty="0">
              <a:solidFill>
                <a:srgbClr val="0070C0"/>
              </a:solidFill>
              <a:latin typeface="Arial" panose="020B0604020202020204" pitchFamily="34" charset="0"/>
              <a:cs typeface="Arial" panose="020B0604020202020204" pitchFamily="34" charset="0"/>
            </a:endParaRPr>
          </a:p>
          <a:p>
            <a:r>
              <a:rPr lang="sl-SI" sz="2000" dirty="0" smtClean="0">
                <a:solidFill>
                  <a:srgbClr val="002060"/>
                </a:solidFill>
                <a:latin typeface="Arial" panose="020B0604020202020204" pitchFamily="34" charset="0"/>
                <a:cs typeface="Arial" panose="020B0604020202020204" pitchFamily="34" charset="0"/>
              </a:rPr>
              <a:t>GRIČI:             </a:t>
            </a:r>
            <a:r>
              <a:rPr lang="sl-SI" sz="2000" dirty="0" smtClean="0">
                <a:solidFill>
                  <a:srgbClr val="C00000"/>
                </a:solidFill>
                <a:latin typeface="Arial" panose="020B0604020202020204" pitchFamily="34" charset="0"/>
                <a:cs typeface="Arial" panose="020B0604020202020204" pitchFamily="34" charset="0"/>
              </a:rPr>
              <a:t>GORIČICA, HOMŠKI HRIB</a:t>
            </a:r>
          </a:p>
          <a:p>
            <a:endParaRPr lang="sl-SI" sz="2000" dirty="0">
              <a:solidFill>
                <a:srgbClr val="002060"/>
              </a:solidFill>
              <a:latin typeface="Arial" panose="020B0604020202020204" pitchFamily="34" charset="0"/>
              <a:cs typeface="Arial" panose="020B0604020202020204" pitchFamily="34" charset="0"/>
            </a:endParaRPr>
          </a:p>
          <a:p>
            <a:r>
              <a:rPr lang="sl-SI" sz="2000" dirty="0" smtClean="0">
                <a:solidFill>
                  <a:srgbClr val="002060"/>
                </a:solidFill>
                <a:latin typeface="Arial" panose="020B0604020202020204" pitchFamily="34" charset="0"/>
                <a:cs typeface="Arial" panose="020B0604020202020204" pitchFamily="34" charset="0"/>
              </a:rPr>
              <a:t>HRIBI: 	            </a:t>
            </a:r>
            <a:r>
              <a:rPr lang="sl-SI" sz="2000" dirty="0" smtClean="0">
                <a:solidFill>
                  <a:srgbClr val="C00000"/>
                </a:solidFill>
                <a:latin typeface="Arial" panose="020B0604020202020204" pitchFamily="34" charset="0"/>
                <a:cs typeface="Arial" panose="020B0604020202020204" pitchFamily="34" charset="0"/>
              </a:rPr>
              <a:t>ŠUMBERK, od daleč se vidita DOBENO,  </a:t>
            </a:r>
          </a:p>
          <a:p>
            <a:r>
              <a:rPr lang="sl-SI" sz="2000" dirty="0">
                <a:solidFill>
                  <a:srgbClr val="C00000"/>
                </a:solidFill>
                <a:latin typeface="Arial" panose="020B0604020202020204" pitchFamily="34" charset="0"/>
                <a:cs typeface="Arial" panose="020B0604020202020204" pitchFamily="34" charset="0"/>
              </a:rPr>
              <a:t> </a:t>
            </a:r>
            <a:r>
              <a:rPr lang="sl-SI" sz="2000" dirty="0" smtClean="0">
                <a:solidFill>
                  <a:srgbClr val="C00000"/>
                </a:solidFill>
                <a:latin typeface="Arial" panose="020B0604020202020204" pitchFamily="34" charset="0"/>
                <a:cs typeface="Arial" panose="020B0604020202020204" pitchFamily="34" charset="0"/>
              </a:rPr>
              <a:t>                        </a:t>
            </a:r>
            <a:r>
              <a:rPr lang="sl-SI" sz="2000" dirty="0">
                <a:solidFill>
                  <a:srgbClr val="C00000"/>
                </a:solidFill>
                <a:latin typeface="Arial" panose="020B0604020202020204" pitchFamily="34" charset="0"/>
                <a:cs typeface="Arial" panose="020B0604020202020204" pitchFamily="34" charset="0"/>
              </a:rPr>
              <a:t>GOBAVICA</a:t>
            </a:r>
          </a:p>
          <a:p>
            <a:endParaRPr lang="sl-SI" sz="2000" dirty="0">
              <a:solidFill>
                <a:srgbClr val="002060"/>
              </a:solidFill>
              <a:latin typeface="Arial" panose="020B0604020202020204" pitchFamily="34" charset="0"/>
              <a:cs typeface="Arial" panose="020B0604020202020204" pitchFamily="34" charset="0"/>
            </a:endParaRPr>
          </a:p>
          <a:p>
            <a:r>
              <a:rPr lang="sl-SI" sz="2000" dirty="0" smtClean="0">
                <a:solidFill>
                  <a:srgbClr val="002060"/>
                </a:solidFill>
                <a:latin typeface="Arial" panose="020B0604020202020204" pitchFamily="34" charset="0"/>
                <a:cs typeface="Arial" panose="020B0604020202020204" pitchFamily="34" charset="0"/>
              </a:rPr>
              <a:t>GORE: 		od daleč se vidijo </a:t>
            </a:r>
            <a:r>
              <a:rPr lang="sl-SI" sz="2000" dirty="0" smtClean="0">
                <a:solidFill>
                  <a:srgbClr val="C00000"/>
                </a:solidFill>
                <a:latin typeface="Arial" panose="020B0604020202020204" pitchFamily="34" charset="0"/>
                <a:cs typeface="Arial" panose="020B0604020202020204" pitchFamily="34" charset="0"/>
              </a:rPr>
              <a:t>KAMNIŠKO-SAVINJSKE</a:t>
            </a:r>
          </a:p>
          <a:p>
            <a:r>
              <a:rPr lang="sl-SI" sz="2000" dirty="0">
                <a:solidFill>
                  <a:srgbClr val="C00000"/>
                </a:solidFill>
                <a:latin typeface="Arial" panose="020B0604020202020204" pitchFamily="34" charset="0"/>
                <a:cs typeface="Arial" panose="020B0604020202020204" pitchFamily="34" charset="0"/>
              </a:rPr>
              <a:t> </a:t>
            </a:r>
            <a:r>
              <a:rPr lang="sl-SI" sz="2000" dirty="0" smtClean="0">
                <a:solidFill>
                  <a:srgbClr val="C00000"/>
                </a:solidFill>
                <a:latin typeface="Arial" panose="020B0604020202020204" pitchFamily="34" charset="0"/>
                <a:cs typeface="Arial" panose="020B0604020202020204" pitchFamily="34" charset="0"/>
              </a:rPr>
              <a:t>                         in JULIJSKE Alpe</a:t>
            </a:r>
          </a:p>
          <a:p>
            <a:endParaRPr lang="sl-SI" sz="2000" dirty="0" smtClean="0">
              <a:solidFill>
                <a:srgbClr val="002060"/>
              </a:solidFill>
              <a:latin typeface="Arial" panose="020B0604020202020204" pitchFamily="34" charset="0"/>
              <a:cs typeface="Arial" panose="020B0604020202020204" pitchFamily="34" charset="0"/>
            </a:endParaRPr>
          </a:p>
          <a:p>
            <a:r>
              <a:rPr lang="sl-SI" sz="2000" dirty="0" smtClean="0">
                <a:solidFill>
                  <a:srgbClr val="002060"/>
                </a:solidFill>
                <a:latin typeface="Arial" panose="020B0604020202020204" pitchFamily="34" charset="0"/>
                <a:cs typeface="Arial" panose="020B0604020202020204" pitchFamily="34" charset="0"/>
              </a:rPr>
              <a:t>RAVNINA: 	</a:t>
            </a:r>
            <a:r>
              <a:rPr lang="sl-SI" sz="2000" dirty="0" smtClean="0">
                <a:solidFill>
                  <a:srgbClr val="C00000"/>
                </a:solidFill>
                <a:latin typeface="Arial" panose="020B0604020202020204" pitchFamily="34" charset="0"/>
                <a:cs typeface="Arial" panose="020B0604020202020204" pitchFamily="34" charset="0"/>
              </a:rPr>
              <a:t>MENGEŠKO POLJE, BISTRIŠKA RAVAN</a:t>
            </a:r>
          </a:p>
          <a:p>
            <a:endParaRPr lang="sl-SI" sz="2000" dirty="0">
              <a:solidFill>
                <a:srgbClr val="002060"/>
              </a:solidFill>
              <a:latin typeface="Arial" panose="020B0604020202020204" pitchFamily="34" charset="0"/>
              <a:cs typeface="Arial" panose="020B0604020202020204" pitchFamily="34" charset="0"/>
            </a:endParaRPr>
          </a:p>
          <a:p>
            <a:r>
              <a:rPr lang="sl-SI" sz="2000" dirty="0" smtClean="0">
                <a:solidFill>
                  <a:srgbClr val="002060"/>
                </a:solidFill>
                <a:latin typeface="Arial" panose="020B0604020202020204" pitchFamily="34" charset="0"/>
                <a:cs typeface="Arial" panose="020B0604020202020204" pitchFamily="34" charset="0"/>
              </a:rPr>
              <a:t>VODE:              </a:t>
            </a:r>
            <a:r>
              <a:rPr lang="sl-SI" sz="2000" dirty="0" smtClean="0">
                <a:solidFill>
                  <a:srgbClr val="C00000"/>
                </a:solidFill>
                <a:latin typeface="Arial" panose="020B0604020202020204" pitchFamily="34" charset="0"/>
                <a:cs typeface="Arial" panose="020B0604020202020204" pitchFamily="34" charset="0"/>
              </a:rPr>
              <a:t>KAMNIŠKA BISTRICA, MLINŠČICA, RAČA</a:t>
            </a:r>
            <a:endParaRPr lang="sl-SI" sz="2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5093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92696"/>
            <a:ext cx="7920880" cy="6924973"/>
          </a:xfrm>
          <a:prstGeom prst="rect">
            <a:avLst/>
          </a:prstGeom>
          <a:noFill/>
        </p:spPr>
        <p:txBody>
          <a:bodyPr wrap="square" rtlCol="0">
            <a:spAutoFit/>
          </a:bodyPr>
          <a:lstStyle/>
          <a:p>
            <a:pPr algn="ctr"/>
            <a:r>
              <a:rPr lang="sl-SI" sz="2400" dirty="0" smtClean="0">
                <a:solidFill>
                  <a:srgbClr val="0070C0"/>
                </a:solidFill>
                <a:latin typeface="Arial" panose="020B0604020202020204" pitchFamily="34" charset="0"/>
                <a:cs typeface="Arial" panose="020B0604020202020204" pitchFamily="34" charset="0"/>
              </a:rPr>
              <a:t>OBČINA SKRBI ZA:</a:t>
            </a:r>
            <a:endParaRPr lang="sl-SI" sz="2000" dirty="0" smtClean="0">
              <a:solidFill>
                <a:srgbClr val="C00000"/>
              </a:solidFill>
              <a:latin typeface="Arial" panose="020B0604020202020204" pitchFamily="34" charset="0"/>
              <a:cs typeface="Arial" panose="020B0604020202020204" pitchFamily="34" charset="0"/>
            </a:endParaRPr>
          </a:p>
          <a:p>
            <a:endParaRPr lang="sl-SI" sz="2000" dirty="0">
              <a:solidFill>
                <a:srgbClr val="002060"/>
              </a:solidFill>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sl-SI" sz="2000" dirty="0" smtClean="0">
                <a:solidFill>
                  <a:srgbClr val="002060"/>
                </a:solidFill>
                <a:latin typeface="Arial" panose="020B0604020202020204" pitchFamily="34" charset="0"/>
                <a:cs typeface="Arial" panose="020B0604020202020204" pitchFamily="34" charset="0"/>
              </a:rPr>
              <a:t> PITNO VODO IN KANALIZACIJO</a:t>
            </a:r>
          </a:p>
          <a:p>
            <a:pPr marL="342900" indent="-342900">
              <a:buFontTx/>
              <a:buChar char="-"/>
            </a:pPr>
            <a:endParaRPr lang="sl-SI" sz="2000" dirty="0">
              <a:solidFill>
                <a:srgbClr val="002060"/>
              </a:solidFill>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sl-SI" sz="2000" dirty="0" smtClean="0">
                <a:solidFill>
                  <a:srgbClr val="002060"/>
                </a:solidFill>
                <a:latin typeface="Arial" panose="020B0604020202020204" pitchFamily="34" charset="0"/>
                <a:cs typeface="Arial" panose="020B0604020202020204" pitchFamily="34" charset="0"/>
              </a:rPr>
              <a:t>ODVOZ SMETI</a:t>
            </a:r>
          </a:p>
          <a:p>
            <a:pPr marL="342900" indent="-342900">
              <a:buFont typeface="Courier New" panose="02070309020205020404" pitchFamily="49" charset="0"/>
              <a:buChar char="o"/>
            </a:pPr>
            <a:endParaRPr lang="sl-SI" sz="2000" dirty="0">
              <a:solidFill>
                <a:srgbClr val="002060"/>
              </a:solidFill>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sl-SI" sz="2000" dirty="0" smtClean="0">
                <a:solidFill>
                  <a:srgbClr val="002060"/>
                </a:solidFill>
                <a:latin typeface="Arial" panose="020B0604020202020204" pitchFamily="34" charset="0"/>
                <a:cs typeface="Arial" panose="020B0604020202020204" pitchFamily="34" charset="0"/>
              </a:rPr>
              <a:t>JAVNI PREVOZ</a:t>
            </a:r>
          </a:p>
          <a:p>
            <a:pPr marL="342900" indent="-342900">
              <a:buFont typeface="Courier New" panose="02070309020205020404" pitchFamily="49" charset="0"/>
              <a:buChar char="o"/>
            </a:pPr>
            <a:endParaRPr lang="sl-SI" sz="2000" dirty="0">
              <a:solidFill>
                <a:srgbClr val="002060"/>
              </a:solidFill>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sl-SI" sz="2000" dirty="0" smtClean="0">
                <a:solidFill>
                  <a:srgbClr val="002060"/>
                </a:solidFill>
                <a:latin typeface="Arial" panose="020B0604020202020204" pitchFamily="34" charset="0"/>
                <a:cs typeface="Arial" panose="020B0604020202020204" pitchFamily="34" charset="0"/>
              </a:rPr>
              <a:t>POPRAVILO IN VZDRŽEVANJE CEST</a:t>
            </a:r>
          </a:p>
          <a:p>
            <a:pPr marL="342900" indent="-342900">
              <a:buFont typeface="Courier New" panose="02070309020205020404" pitchFamily="49" charset="0"/>
              <a:buChar char="o"/>
            </a:pPr>
            <a:endParaRPr lang="sl-SI" sz="2000" dirty="0">
              <a:solidFill>
                <a:srgbClr val="002060"/>
              </a:solidFill>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sl-SI" sz="2000" dirty="0" smtClean="0">
                <a:solidFill>
                  <a:srgbClr val="002060"/>
                </a:solidFill>
                <a:latin typeface="Arial" panose="020B0604020202020204" pitchFamily="34" charset="0"/>
                <a:cs typeface="Arial" panose="020B0604020202020204" pitchFamily="34" charset="0"/>
              </a:rPr>
              <a:t>OSNOVNE ŠOLE, VRTCE, KNJIŽNICE, KULTURNE USTANOVE</a:t>
            </a:r>
          </a:p>
          <a:p>
            <a:pPr marL="342900" indent="-342900">
              <a:buFont typeface="Courier New" panose="02070309020205020404" pitchFamily="49" charset="0"/>
              <a:buChar char="o"/>
            </a:pPr>
            <a:endParaRPr lang="sl-SI" sz="2000" dirty="0">
              <a:solidFill>
                <a:srgbClr val="002060"/>
              </a:solidFill>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sl-SI" sz="2000" dirty="0" smtClean="0">
                <a:solidFill>
                  <a:srgbClr val="002060"/>
                </a:solidFill>
                <a:latin typeface="Arial" panose="020B0604020202020204" pitchFamily="34" charset="0"/>
                <a:cs typeface="Arial" panose="020B0604020202020204" pitchFamily="34" charset="0"/>
              </a:rPr>
              <a:t>ZDRAVSTVENE DOMOVE IN DOMOVE ZA STAROSTNIKE</a:t>
            </a:r>
          </a:p>
          <a:p>
            <a:pPr marL="342900" indent="-342900">
              <a:buFont typeface="Courier New" panose="02070309020205020404" pitchFamily="49" charset="0"/>
              <a:buChar char="o"/>
            </a:pPr>
            <a:endParaRPr lang="sl-SI" sz="2000" dirty="0">
              <a:solidFill>
                <a:srgbClr val="002060"/>
              </a:solidFill>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sl-SI" sz="2000" dirty="0" smtClean="0">
                <a:solidFill>
                  <a:srgbClr val="002060"/>
                </a:solidFill>
                <a:latin typeface="Arial" panose="020B0604020202020204" pitchFamily="34" charset="0"/>
                <a:cs typeface="Arial" panose="020B0604020202020204" pitchFamily="34" charset="0"/>
              </a:rPr>
              <a:t>PARKE, OTROŠKA IGRIŠČA, ŠPORTNE OBJEKTE, </a:t>
            </a:r>
          </a:p>
          <a:p>
            <a:r>
              <a:rPr lang="sl-SI" sz="2000" dirty="0" smtClean="0">
                <a:solidFill>
                  <a:srgbClr val="002060"/>
                </a:solidFill>
                <a:latin typeface="Arial" panose="020B0604020202020204" pitchFamily="34" charset="0"/>
                <a:cs typeface="Arial" panose="020B0604020202020204" pitchFamily="34" charset="0"/>
              </a:rPr>
              <a:t>     SPREHAJALNE POTI,…</a:t>
            </a:r>
          </a:p>
          <a:p>
            <a:pPr marL="342900" indent="-342900">
              <a:buFont typeface="Courier New" panose="02070309020205020404" pitchFamily="49" charset="0"/>
              <a:buChar char="o"/>
            </a:pPr>
            <a:endParaRPr lang="sl-SI" sz="2000" dirty="0">
              <a:solidFill>
                <a:srgbClr val="002060"/>
              </a:solidFill>
              <a:latin typeface="Comic Sans MS" panose="030F0702030302020204" pitchFamily="66" charset="0"/>
            </a:endParaRPr>
          </a:p>
          <a:p>
            <a:pPr marL="342900" indent="-342900">
              <a:buFont typeface="Courier New" panose="02070309020205020404" pitchFamily="49" charset="0"/>
              <a:buChar char="o"/>
            </a:pPr>
            <a:endParaRPr lang="sl-SI" sz="2000" dirty="0">
              <a:solidFill>
                <a:srgbClr val="002060"/>
              </a:solidFill>
              <a:latin typeface="Comic Sans MS" panose="030F0702030302020204" pitchFamily="66" charset="0"/>
            </a:endParaRPr>
          </a:p>
          <a:p>
            <a:endParaRPr lang="sl-SI" sz="2000" dirty="0" smtClean="0">
              <a:solidFill>
                <a:srgbClr val="002060"/>
              </a:solidFill>
              <a:latin typeface="Comic Sans MS" panose="030F0702030302020204" pitchFamily="66" charset="0"/>
            </a:endParaRPr>
          </a:p>
          <a:p>
            <a:endParaRPr lang="sl-SI" sz="2000" dirty="0">
              <a:solidFill>
                <a:srgbClr val="002060"/>
              </a:solidFill>
              <a:latin typeface="Comic Sans MS" panose="030F0702030302020204" pitchFamily="66" charset="0"/>
            </a:endParaRPr>
          </a:p>
          <a:p>
            <a:endParaRPr lang="sl-SI" sz="20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424205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dirty="0" smtClean="0">
                <a:solidFill>
                  <a:srgbClr val="0070C0"/>
                </a:solidFill>
              </a:rPr>
              <a:t>BISTRIŠKA RAVAN</a:t>
            </a:r>
            <a:endParaRPr lang="sl-SI" dirty="0">
              <a:solidFill>
                <a:srgbClr val="0070C0"/>
              </a:solidFill>
            </a:endParaRPr>
          </a:p>
        </p:txBody>
      </p:sp>
      <p:sp>
        <p:nvSpPr>
          <p:cNvPr id="3" name="Označba mesta vsebine 2"/>
          <p:cNvSpPr>
            <a:spLocks noGrp="1"/>
          </p:cNvSpPr>
          <p:nvPr>
            <p:ph idx="1"/>
          </p:nvPr>
        </p:nvSpPr>
        <p:spPr/>
        <p:txBody>
          <a:bodyPr/>
          <a:lstStyle/>
          <a:p>
            <a:pPr marL="0" indent="0">
              <a:buNone/>
            </a:pPr>
            <a:endParaRPr lang="sl-SI" dirty="0" smtClean="0"/>
          </a:p>
          <a:p>
            <a:pPr marL="0" indent="0" algn="ctr">
              <a:buNone/>
            </a:pPr>
            <a:r>
              <a:rPr lang="sl-SI" dirty="0" smtClean="0">
                <a:solidFill>
                  <a:schemeClr val="accent1">
                    <a:lumMod val="50000"/>
                  </a:schemeClr>
                </a:solidFill>
                <a:latin typeface="Arial" panose="020B0604020202020204" pitchFamily="34" charset="0"/>
                <a:cs typeface="Arial" panose="020B0604020202020204" pitchFamily="34" charset="0"/>
              </a:rPr>
              <a:t>Na zemljevidu domače pokrajine se vidi, da</a:t>
            </a:r>
          </a:p>
          <a:p>
            <a:pPr marL="0" indent="0" algn="ctr">
              <a:buNone/>
            </a:pPr>
            <a:r>
              <a:rPr lang="sl-SI" dirty="0" smtClean="0">
                <a:solidFill>
                  <a:schemeClr val="accent1">
                    <a:lumMod val="50000"/>
                  </a:schemeClr>
                </a:solidFill>
                <a:latin typeface="Arial" panose="020B0604020202020204" pitchFamily="34" charset="0"/>
                <a:cs typeface="Arial" panose="020B0604020202020204" pitchFamily="34" charset="0"/>
              </a:rPr>
              <a:t> </a:t>
            </a:r>
            <a:r>
              <a:rPr lang="sl-SI" dirty="0" smtClean="0">
                <a:solidFill>
                  <a:srgbClr val="FF0000"/>
                </a:solidFill>
                <a:latin typeface="Arial" panose="020B0604020202020204" pitchFamily="34" charset="0"/>
                <a:cs typeface="Arial" panose="020B0604020202020204" pitchFamily="34" charset="0"/>
              </a:rPr>
              <a:t>DOMŽALE</a:t>
            </a:r>
            <a:r>
              <a:rPr lang="sl-SI" dirty="0" smtClean="0">
                <a:solidFill>
                  <a:schemeClr val="accent1">
                    <a:lumMod val="50000"/>
                  </a:schemeClr>
                </a:solidFill>
                <a:latin typeface="Arial" panose="020B0604020202020204" pitchFamily="34" charset="0"/>
                <a:cs typeface="Arial" panose="020B0604020202020204" pitchFamily="34" charset="0"/>
              </a:rPr>
              <a:t> z okoliškimi kraji</a:t>
            </a:r>
            <a:endParaRPr lang="sl-SI" dirty="0">
              <a:solidFill>
                <a:schemeClr val="accent1">
                  <a:lumMod val="50000"/>
                </a:schemeClr>
              </a:solidFill>
              <a:latin typeface="Arial" panose="020B0604020202020204" pitchFamily="34" charset="0"/>
              <a:cs typeface="Arial" panose="020B0604020202020204" pitchFamily="34" charset="0"/>
            </a:endParaRPr>
          </a:p>
          <a:p>
            <a:pPr marL="0" indent="0" algn="ctr">
              <a:buNone/>
            </a:pPr>
            <a:endParaRPr lang="sl-SI" dirty="0" smtClean="0">
              <a:solidFill>
                <a:schemeClr val="accent1">
                  <a:lumMod val="50000"/>
                </a:schemeClr>
              </a:solidFill>
              <a:latin typeface="Arial" panose="020B0604020202020204" pitchFamily="34" charset="0"/>
              <a:cs typeface="Arial" panose="020B0604020202020204" pitchFamily="34" charset="0"/>
            </a:endParaRPr>
          </a:p>
          <a:p>
            <a:pPr marL="0" indent="0" algn="ctr">
              <a:buNone/>
            </a:pPr>
            <a:r>
              <a:rPr lang="sl-SI" dirty="0" smtClean="0">
                <a:solidFill>
                  <a:schemeClr val="accent1">
                    <a:lumMod val="50000"/>
                  </a:schemeClr>
                </a:solidFill>
                <a:latin typeface="Arial" panose="020B0604020202020204" pitchFamily="34" charset="0"/>
                <a:cs typeface="Arial" panose="020B0604020202020204" pitchFamily="34" charset="0"/>
              </a:rPr>
              <a:t>ležijo na ravnini ob reki </a:t>
            </a:r>
            <a:r>
              <a:rPr lang="sl-SI" dirty="0" smtClean="0">
                <a:solidFill>
                  <a:srgbClr val="FF0000"/>
                </a:solidFill>
                <a:latin typeface="Arial" panose="020B0604020202020204" pitchFamily="34" charset="0"/>
                <a:cs typeface="Arial" panose="020B0604020202020204" pitchFamily="34" charset="0"/>
              </a:rPr>
              <a:t>KAMNIŠKI BISTRICI</a:t>
            </a:r>
            <a:r>
              <a:rPr lang="sl-SI" dirty="0" smtClean="0">
                <a:solidFill>
                  <a:schemeClr val="accent1">
                    <a:lumMod val="50000"/>
                  </a:schemeClr>
                </a:solidFill>
                <a:latin typeface="Arial" panose="020B0604020202020204" pitchFamily="34" charset="0"/>
                <a:cs typeface="Arial" panose="020B0604020202020204" pitchFamily="34" charset="0"/>
              </a:rPr>
              <a:t>, </a:t>
            </a:r>
          </a:p>
          <a:p>
            <a:pPr marL="0" indent="0" algn="ctr">
              <a:buNone/>
            </a:pPr>
            <a:r>
              <a:rPr lang="sl-SI" dirty="0" smtClean="0">
                <a:solidFill>
                  <a:schemeClr val="accent1">
                    <a:lumMod val="50000"/>
                  </a:schemeClr>
                </a:solidFill>
                <a:latin typeface="Arial" panose="020B0604020202020204" pitchFamily="34" charset="0"/>
                <a:cs typeface="Arial" panose="020B0604020202020204" pitchFamily="34" charset="0"/>
              </a:rPr>
              <a:t>zato se naša domača pokrajina </a:t>
            </a:r>
          </a:p>
          <a:p>
            <a:pPr marL="0" indent="0" algn="ctr">
              <a:buNone/>
            </a:pPr>
            <a:endParaRPr lang="sl-SI" dirty="0">
              <a:solidFill>
                <a:schemeClr val="accent1">
                  <a:lumMod val="50000"/>
                </a:schemeClr>
              </a:solidFill>
              <a:latin typeface="Arial" panose="020B0604020202020204" pitchFamily="34" charset="0"/>
              <a:cs typeface="Arial" panose="020B0604020202020204" pitchFamily="34" charset="0"/>
            </a:endParaRPr>
          </a:p>
          <a:p>
            <a:pPr marL="0" indent="0" algn="ctr">
              <a:buNone/>
            </a:pPr>
            <a:r>
              <a:rPr lang="sl-SI" dirty="0" smtClean="0">
                <a:solidFill>
                  <a:schemeClr val="accent1">
                    <a:lumMod val="50000"/>
                  </a:schemeClr>
                </a:solidFill>
                <a:latin typeface="Arial" panose="020B0604020202020204" pitchFamily="34" charset="0"/>
                <a:cs typeface="Arial" panose="020B0604020202020204" pitchFamily="34" charset="0"/>
              </a:rPr>
              <a:t>imenuje tudi </a:t>
            </a:r>
            <a:r>
              <a:rPr lang="sl-SI" dirty="0" smtClean="0">
                <a:solidFill>
                  <a:srgbClr val="FF0000"/>
                </a:solidFill>
                <a:latin typeface="Arial" panose="020B0604020202020204" pitchFamily="34" charset="0"/>
                <a:cs typeface="Arial" panose="020B0604020202020204" pitchFamily="34" charset="0"/>
              </a:rPr>
              <a:t>BISTRIŠKA RAVAN.</a:t>
            </a:r>
          </a:p>
          <a:p>
            <a:pPr marL="0" indent="0">
              <a:buNone/>
            </a:pPr>
            <a:endParaRPr lang="sl-SI" dirty="0" smtClean="0"/>
          </a:p>
          <a:p>
            <a:pPr marL="0" indent="0">
              <a:buNone/>
            </a:pPr>
            <a:endParaRPr lang="sl-SI" dirty="0"/>
          </a:p>
        </p:txBody>
      </p:sp>
    </p:spTree>
    <p:extLst>
      <p:ext uri="{BB962C8B-B14F-4D97-AF65-F5344CB8AC3E}">
        <p14:creationId xmlns:p14="http://schemas.microsoft.com/office/powerpoint/2010/main" val="1995743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42336" y="404664"/>
            <a:ext cx="8229600" cy="1143000"/>
          </a:xfrm>
        </p:spPr>
        <p:txBody>
          <a:bodyPr>
            <a:normAutofit/>
          </a:bodyPr>
          <a:lstStyle/>
          <a:p>
            <a:pPr algn="ctr"/>
            <a:r>
              <a:rPr lang="sl-SI" dirty="0" smtClean="0">
                <a:solidFill>
                  <a:srgbClr val="0070C0"/>
                </a:solidFill>
              </a:rPr>
              <a:t>OBČINA DOMŽALE</a:t>
            </a:r>
            <a:endParaRPr lang="sl-SI" dirty="0">
              <a:solidFill>
                <a:srgbClr val="0070C0"/>
              </a:solidFill>
            </a:endParaRPr>
          </a:p>
        </p:txBody>
      </p:sp>
      <p:sp>
        <p:nvSpPr>
          <p:cNvPr id="3" name="Označba mesta vsebine 2"/>
          <p:cNvSpPr>
            <a:spLocks noGrp="1"/>
          </p:cNvSpPr>
          <p:nvPr>
            <p:ph idx="1"/>
          </p:nvPr>
        </p:nvSpPr>
        <p:spPr>
          <a:xfrm>
            <a:off x="442336" y="1772816"/>
            <a:ext cx="8229600" cy="4389120"/>
          </a:xfrm>
        </p:spPr>
        <p:txBody>
          <a:bodyPr>
            <a:normAutofit lnSpcReduction="10000"/>
          </a:bodyPr>
          <a:lstStyle/>
          <a:p>
            <a:pPr marL="0" indent="0">
              <a:buNone/>
            </a:pPr>
            <a:endParaRPr lang="sl-SI" dirty="0" smtClean="0"/>
          </a:p>
          <a:p>
            <a:pPr marL="0" indent="0">
              <a:buNone/>
            </a:pPr>
            <a:r>
              <a:rPr lang="sl-SI" sz="2400" dirty="0" smtClean="0">
                <a:solidFill>
                  <a:schemeClr val="accent1">
                    <a:lumMod val="50000"/>
                  </a:schemeClr>
                </a:solidFill>
                <a:latin typeface="Arial" panose="020B0604020202020204" pitchFamily="34" charset="0"/>
                <a:cs typeface="Arial" panose="020B0604020202020204" pitchFamily="34" charset="0"/>
              </a:rPr>
              <a:t>ŠTEVILO PREBIVALCEV: </a:t>
            </a:r>
            <a:r>
              <a:rPr lang="sl-SI" sz="2400" smtClean="0">
                <a:solidFill>
                  <a:srgbClr val="FF0000"/>
                </a:solidFill>
                <a:latin typeface="Arial" panose="020B0604020202020204" pitchFamily="34" charset="0"/>
                <a:cs typeface="Arial" panose="020B0604020202020204" pitchFamily="34" charset="0"/>
              </a:rPr>
              <a:t>okoli </a:t>
            </a:r>
            <a:r>
              <a:rPr lang="sl-SI" sz="2400" smtClean="0">
                <a:solidFill>
                  <a:srgbClr val="FF0000"/>
                </a:solidFill>
                <a:latin typeface="Arial" panose="020B0604020202020204" pitchFamily="34" charset="0"/>
                <a:cs typeface="Arial" panose="020B0604020202020204" pitchFamily="34" charset="0"/>
              </a:rPr>
              <a:t>35.000</a:t>
            </a:r>
            <a:endParaRPr lang="sl-SI" sz="2400" dirty="0" smtClean="0">
              <a:solidFill>
                <a:schemeClr val="accent1">
                  <a:lumMod val="50000"/>
                </a:schemeClr>
              </a:solidFill>
              <a:latin typeface="Arial" panose="020B0604020202020204" pitchFamily="34" charset="0"/>
              <a:cs typeface="Arial" panose="020B0604020202020204" pitchFamily="34" charset="0"/>
            </a:endParaRPr>
          </a:p>
          <a:p>
            <a:pPr marL="0" indent="0">
              <a:buNone/>
            </a:pPr>
            <a:endParaRPr lang="sl-SI" sz="2400" dirty="0" smtClean="0">
              <a:solidFill>
                <a:schemeClr val="accent1">
                  <a:lumMod val="50000"/>
                </a:schemeClr>
              </a:solidFill>
              <a:latin typeface="Arial" panose="020B0604020202020204" pitchFamily="34" charset="0"/>
              <a:cs typeface="Arial" panose="020B0604020202020204" pitchFamily="34" charset="0"/>
            </a:endParaRPr>
          </a:p>
          <a:p>
            <a:pPr marL="0" indent="0">
              <a:buNone/>
            </a:pPr>
            <a:r>
              <a:rPr lang="sl-SI" sz="2400" dirty="0" smtClean="0">
                <a:solidFill>
                  <a:schemeClr val="accent1">
                    <a:lumMod val="50000"/>
                  </a:schemeClr>
                </a:solidFill>
                <a:latin typeface="Arial" panose="020B0604020202020204" pitchFamily="34" charset="0"/>
                <a:cs typeface="Arial" panose="020B0604020202020204" pitchFamily="34" charset="0"/>
              </a:rPr>
              <a:t>ŽUPAN: </a:t>
            </a:r>
            <a:r>
              <a:rPr lang="sl-SI" sz="2400" dirty="0" smtClean="0">
                <a:solidFill>
                  <a:srgbClr val="FF0000"/>
                </a:solidFill>
                <a:latin typeface="Arial" panose="020B0604020202020204" pitchFamily="34" charset="0"/>
                <a:cs typeface="Arial" panose="020B0604020202020204" pitchFamily="34" charset="0"/>
              </a:rPr>
              <a:t>TONI DRAGAR</a:t>
            </a:r>
          </a:p>
          <a:p>
            <a:pPr marL="0" indent="0">
              <a:buNone/>
            </a:pPr>
            <a:endParaRPr lang="sl-SI" sz="2400" dirty="0" smtClean="0">
              <a:solidFill>
                <a:schemeClr val="accent1">
                  <a:lumMod val="50000"/>
                </a:schemeClr>
              </a:solidFill>
              <a:latin typeface="Arial" panose="020B0604020202020204" pitchFamily="34" charset="0"/>
              <a:cs typeface="Arial" panose="020B0604020202020204" pitchFamily="34" charset="0"/>
            </a:endParaRPr>
          </a:p>
          <a:p>
            <a:pPr marL="0" indent="0">
              <a:buNone/>
            </a:pPr>
            <a:r>
              <a:rPr lang="sl-SI" sz="2400" dirty="0" smtClean="0">
                <a:solidFill>
                  <a:schemeClr val="accent1">
                    <a:lumMod val="50000"/>
                  </a:schemeClr>
                </a:solidFill>
                <a:latin typeface="Arial" panose="020B0604020202020204" pitchFamily="34" charset="0"/>
                <a:cs typeface="Arial" panose="020B0604020202020204" pitchFamily="34" charset="0"/>
              </a:rPr>
              <a:t>OBČINSKA STAVBA ALI MESTNA HIŠA: </a:t>
            </a:r>
          </a:p>
          <a:p>
            <a:pPr marL="0" indent="0">
              <a:buNone/>
            </a:pPr>
            <a:r>
              <a:rPr lang="sl-SI" sz="2400" dirty="0" smtClean="0">
                <a:solidFill>
                  <a:srgbClr val="FF0000"/>
                </a:solidFill>
                <a:latin typeface="Arial" panose="020B0604020202020204" pitchFamily="34" charset="0"/>
                <a:cs typeface="Arial" panose="020B0604020202020204" pitchFamily="34" charset="0"/>
              </a:rPr>
              <a:t>NEKDANJA SLAMNIKARSKA TOVARNA</a:t>
            </a:r>
          </a:p>
          <a:p>
            <a:pPr marL="0" indent="0">
              <a:buNone/>
            </a:pPr>
            <a:endParaRPr lang="sl-SI" sz="2400" dirty="0">
              <a:solidFill>
                <a:srgbClr val="FF0000"/>
              </a:solidFill>
              <a:latin typeface="Arial" panose="020B0604020202020204" pitchFamily="34" charset="0"/>
              <a:cs typeface="Arial" panose="020B0604020202020204" pitchFamily="34" charset="0"/>
            </a:endParaRPr>
          </a:p>
          <a:p>
            <a:pPr marL="0" indent="0">
              <a:buNone/>
            </a:pPr>
            <a:r>
              <a:rPr lang="sl-SI" sz="2000" dirty="0" smtClean="0">
                <a:solidFill>
                  <a:srgbClr val="002060"/>
                </a:solidFill>
                <a:latin typeface="Arial" panose="020B0604020202020204" pitchFamily="34" charset="0"/>
                <a:cs typeface="Arial" panose="020B0604020202020204" pitchFamily="34" charset="0"/>
              </a:rPr>
              <a:t>VEČJA NASELJA: </a:t>
            </a:r>
            <a:r>
              <a:rPr lang="sl-SI" sz="2000" dirty="0" smtClean="0">
                <a:solidFill>
                  <a:srgbClr val="FF0000"/>
                </a:solidFill>
                <a:latin typeface="Arial" panose="020B0604020202020204" pitchFamily="34" charset="0"/>
                <a:cs typeface="Arial" panose="020B0604020202020204" pitchFamily="34" charset="0"/>
              </a:rPr>
              <a:t>VIR, JARŠE, RODICA, GROBLJE, PRESERJE, RADOMLJE, ROVA, DOB, ŠKOCJAN, STUDENEC, GORJUŠA, KRTINA, IHAN, DRAGOMELJ</a:t>
            </a:r>
          </a:p>
          <a:p>
            <a:pPr marL="0" indent="0">
              <a:buNone/>
            </a:pPr>
            <a:endParaRPr lang="sl-SI" dirty="0" smtClean="0"/>
          </a:p>
          <a:p>
            <a:pPr marL="0" indent="0">
              <a:buNone/>
            </a:pPr>
            <a:endParaRPr lang="sl-SI" dirty="0"/>
          </a:p>
        </p:txBody>
      </p:sp>
    </p:spTree>
    <p:extLst>
      <p:ext uri="{BB962C8B-B14F-4D97-AF65-F5344CB8AC3E}">
        <p14:creationId xmlns:p14="http://schemas.microsoft.com/office/powerpoint/2010/main" val="689095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42336" y="404664"/>
            <a:ext cx="8229600" cy="1143000"/>
          </a:xfrm>
        </p:spPr>
        <p:txBody>
          <a:bodyPr>
            <a:normAutofit/>
          </a:bodyPr>
          <a:lstStyle/>
          <a:p>
            <a:pPr algn="ctr"/>
            <a:r>
              <a:rPr lang="sl-SI" dirty="0" smtClean="0">
                <a:solidFill>
                  <a:srgbClr val="0070C0"/>
                </a:solidFill>
              </a:rPr>
              <a:t>KRAJEVNE SKUPNOSTI</a:t>
            </a:r>
            <a:endParaRPr lang="sl-SI" dirty="0">
              <a:solidFill>
                <a:srgbClr val="0070C0"/>
              </a:solidFill>
            </a:endParaRPr>
          </a:p>
        </p:txBody>
      </p:sp>
      <p:sp>
        <p:nvSpPr>
          <p:cNvPr id="3" name="Označba mesta vsebine 2"/>
          <p:cNvSpPr>
            <a:spLocks noGrp="1"/>
          </p:cNvSpPr>
          <p:nvPr>
            <p:ph idx="1"/>
          </p:nvPr>
        </p:nvSpPr>
        <p:spPr>
          <a:xfrm>
            <a:off x="442336" y="1772816"/>
            <a:ext cx="8229600" cy="4389120"/>
          </a:xfrm>
        </p:spPr>
        <p:txBody>
          <a:bodyPr>
            <a:normAutofit/>
          </a:bodyPr>
          <a:lstStyle/>
          <a:p>
            <a:pPr marL="0" indent="0">
              <a:buNone/>
            </a:pPr>
            <a:r>
              <a:rPr lang="sl-SI" dirty="0" smtClean="0">
                <a:solidFill>
                  <a:srgbClr val="FF0000"/>
                </a:solidFill>
                <a:latin typeface="Arial" panose="020B0604020202020204" pitchFamily="34" charset="0"/>
                <a:cs typeface="Arial" panose="020B0604020202020204" pitchFamily="34" charset="0"/>
              </a:rPr>
              <a:t>V OBČINI DOMŽALE JIH JE KAR 13, VENDAR MI PRIHAJAMO IZ:</a:t>
            </a:r>
          </a:p>
          <a:p>
            <a:pPr marL="0" indent="0">
              <a:buNone/>
            </a:pPr>
            <a:endParaRPr lang="sl-SI" sz="2400" dirty="0" smtClean="0">
              <a:solidFill>
                <a:schemeClr val="accent1">
                  <a:lumMod val="50000"/>
                </a:schemeClr>
              </a:solidFill>
              <a:latin typeface="Arial" panose="020B0604020202020204" pitchFamily="34" charset="0"/>
              <a:cs typeface="Arial" panose="020B0604020202020204" pitchFamily="34" charset="0"/>
            </a:endParaRPr>
          </a:p>
          <a:p>
            <a:pPr marL="0" indent="0">
              <a:buNone/>
            </a:pPr>
            <a:endParaRPr lang="sl-SI" sz="2400" dirty="0" smtClean="0">
              <a:solidFill>
                <a:schemeClr val="accent1">
                  <a:lumMod val="50000"/>
                </a:schemeClr>
              </a:solidFill>
              <a:latin typeface="Arial" panose="020B0604020202020204" pitchFamily="34" charset="0"/>
              <a:cs typeface="Arial" panose="020B0604020202020204" pitchFamily="34" charset="0"/>
            </a:endParaRPr>
          </a:p>
          <a:p>
            <a:pPr>
              <a:buFont typeface="Courier New" panose="02070309020205020404" pitchFamily="49" charset="0"/>
              <a:buChar char="o"/>
            </a:pPr>
            <a:r>
              <a:rPr lang="sl-SI" sz="2400" dirty="0" smtClean="0">
                <a:solidFill>
                  <a:schemeClr val="accent1">
                    <a:lumMod val="50000"/>
                  </a:schemeClr>
                </a:solidFill>
                <a:latin typeface="Arial" panose="020B0604020202020204" pitchFamily="34" charset="0"/>
                <a:cs typeface="Arial" panose="020B0604020202020204" pitchFamily="34" charset="0"/>
              </a:rPr>
              <a:t>TOMA BREJCA VIR</a:t>
            </a:r>
          </a:p>
          <a:p>
            <a:pPr marL="0" indent="0">
              <a:buNone/>
            </a:pPr>
            <a:endParaRPr lang="sl-SI" sz="2400" dirty="0" smtClean="0">
              <a:solidFill>
                <a:schemeClr val="accent1">
                  <a:lumMod val="50000"/>
                </a:schemeClr>
              </a:solidFill>
              <a:latin typeface="Arial" panose="020B0604020202020204" pitchFamily="34" charset="0"/>
              <a:cs typeface="Arial" panose="020B0604020202020204" pitchFamily="34" charset="0"/>
            </a:endParaRPr>
          </a:p>
          <a:p>
            <a:pPr>
              <a:buFont typeface="Courier New" panose="02070309020205020404" pitchFamily="49" charset="0"/>
              <a:buChar char="o"/>
            </a:pPr>
            <a:r>
              <a:rPr lang="sl-SI" sz="2400" dirty="0" smtClean="0">
                <a:solidFill>
                  <a:schemeClr val="accent1">
                    <a:lumMod val="50000"/>
                  </a:schemeClr>
                </a:solidFill>
                <a:latin typeface="Arial" panose="020B0604020202020204" pitchFamily="34" charset="0"/>
                <a:cs typeface="Arial" panose="020B0604020202020204" pitchFamily="34" charset="0"/>
              </a:rPr>
              <a:t>JARŠE - RODICA</a:t>
            </a:r>
            <a:endParaRPr lang="sl-SI" sz="2400" dirty="0" smtClean="0">
              <a:solidFill>
                <a:srgbClr val="FF0000"/>
              </a:solidFill>
              <a:latin typeface="Arial" panose="020B0604020202020204" pitchFamily="34" charset="0"/>
              <a:cs typeface="Arial" panose="020B0604020202020204" pitchFamily="34" charset="0"/>
            </a:endParaRPr>
          </a:p>
          <a:p>
            <a:pPr marL="0" indent="0">
              <a:buNone/>
            </a:pPr>
            <a:endParaRPr lang="sl-SI" sz="2400" dirty="0" smtClean="0">
              <a:solidFill>
                <a:srgbClr val="002060"/>
              </a:solidFill>
              <a:latin typeface="Arial" panose="020B0604020202020204" pitchFamily="34" charset="0"/>
              <a:cs typeface="Arial" panose="020B0604020202020204" pitchFamily="34" charset="0"/>
            </a:endParaRPr>
          </a:p>
          <a:p>
            <a:pPr marL="0" indent="0">
              <a:buNone/>
            </a:pPr>
            <a:endParaRPr lang="sl-SI" sz="2400" dirty="0" smtClean="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263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sz="4400" dirty="0" smtClean="0"/>
              <a:t>DOMŽALSKI GRB IN ZASTAVA</a:t>
            </a:r>
            <a:endParaRPr lang="sl-SI" sz="4400" dirty="0"/>
          </a:p>
        </p:txBody>
      </p:sp>
      <p:pic>
        <p:nvPicPr>
          <p:cNvPr id="4" name="Picture 2" descr="http://upload.wikimedia.org/wikipedia/sl/0/07/Ob%C4%8Dina_Dom%C5%BEale_grb.gif"/>
          <p:cNvPicPr>
            <a:picLocks noChangeAspect="1" noChangeArrowheads="1"/>
          </p:cNvPicPr>
          <p:nvPr/>
        </p:nvPicPr>
        <p:blipFill>
          <a:blip r:embed="rId2"/>
          <a:srcRect/>
          <a:stretch>
            <a:fillRect/>
          </a:stretch>
        </p:blipFill>
        <p:spPr bwMode="auto">
          <a:xfrm>
            <a:off x="755576" y="2178273"/>
            <a:ext cx="2590288" cy="3143272"/>
          </a:xfrm>
          <a:prstGeom prst="rect">
            <a:avLst/>
          </a:prstGeom>
          <a:noFill/>
        </p:spPr>
      </p:pic>
      <p:sp>
        <p:nvSpPr>
          <p:cNvPr id="7" name="PoljeZBesedilom 6"/>
          <p:cNvSpPr txBox="1"/>
          <p:nvPr/>
        </p:nvSpPr>
        <p:spPr>
          <a:xfrm>
            <a:off x="755576" y="5643578"/>
            <a:ext cx="7597088" cy="646331"/>
          </a:xfrm>
          <a:prstGeom prst="rect">
            <a:avLst/>
          </a:prstGeom>
          <a:noFill/>
        </p:spPr>
        <p:txBody>
          <a:bodyPr wrap="square" rtlCol="0">
            <a:spAutoFit/>
          </a:bodyPr>
          <a:lstStyle/>
          <a:p>
            <a:pPr algn="ctr"/>
            <a:r>
              <a:rPr lang="sl-SI" b="1" dirty="0" smtClean="0">
                <a:solidFill>
                  <a:srgbClr val="0070C0"/>
                </a:solidFill>
                <a:latin typeface="Arial" panose="020B0604020202020204" pitchFamily="34" charset="0"/>
                <a:cs typeface="Arial" panose="020B0604020202020204" pitchFamily="34" charset="0"/>
              </a:rPr>
              <a:t>TRIJE ZLATI ŽITNI KLASI SPLETENI V KITO simbolizirajo </a:t>
            </a:r>
          </a:p>
          <a:p>
            <a:pPr algn="ctr"/>
            <a:r>
              <a:rPr lang="sl-SI" b="1" dirty="0" smtClean="0">
                <a:solidFill>
                  <a:srgbClr val="0070C0"/>
                </a:solidFill>
                <a:latin typeface="Arial" panose="020B0604020202020204" pitchFamily="34" charset="0"/>
                <a:cs typeface="Arial" panose="020B0604020202020204" pitchFamily="34" charset="0"/>
              </a:rPr>
              <a:t>SLAMNIKARSTVO</a:t>
            </a:r>
            <a:endParaRPr lang="sl-SI" b="1" dirty="0">
              <a:solidFill>
                <a:srgbClr val="0070C0"/>
              </a:solidFill>
              <a:latin typeface="Arial" panose="020B0604020202020204" pitchFamily="34" charset="0"/>
              <a:cs typeface="Arial" panose="020B0604020202020204" pitchFamily="34" charset="0"/>
            </a:endParaRPr>
          </a:p>
        </p:txBody>
      </p:sp>
      <p:pic>
        <p:nvPicPr>
          <p:cNvPr id="3" name="Slik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2564904"/>
            <a:ext cx="4284720" cy="17138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38" descr="http://kraji.eu/PICTURES/osrednjeslovenska/domzale_dol_pri_ljubljani_z_okolico/babja_jama/DSC_2771_babja_jama_bi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8052" y="3356992"/>
            <a:ext cx="4205605" cy="2793365"/>
          </a:xfrm>
          <a:prstGeom prst="rect">
            <a:avLst/>
          </a:prstGeom>
          <a:noFill/>
          <a:ln>
            <a:noFill/>
          </a:ln>
        </p:spPr>
      </p:pic>
      <p:sp>
        <p:nvSpPr>
          <p:cNvPr id="4" name="TextBox 3"/>
          <p:cNvSpPr txBox="1"/>
          <p:nvPr/>
        </p:nvSpPr>
        <p:spPr>
          <a:xfrm>
            <a:off x="539552" y="912165"/>
            <a:ext cx="8352928" cy="2062103"/>
          </a:xfrm>
          <a:prstGeom prst="rect">
            <a:avLst/>
          </a:prstGeom>
          <a:noFill/>
        </p:spPr>
        <p:txBody>
          <a:bodyPr wrap="square" rtlCol="0">
            <a:spAutoFit/>
          </a:bodyPr>
          <a:lstStyle/>
          <a:p>
            <a:pPr algn="ctr"/>
            <a:r>
              <a:rPr lang="sl-SI" sz="2000" dirty="0" smtClean="0">
                <a:solidFill>
                  <a:srgbClr val="002060"/>
                </a:solidFill>
                <a:latin typeface="+mj-lt"/>
              </a:rPr>
              <a:t> </a:t>
            </a:r>
            <a:r>
              <a:rPr lang="sl-SI" sz="2400" b="1" dirty="0" smtClean="0">
                <a:solidFill>
                  <a:srgbClr val="C00000"/>
                </a:solidFill>
                <a:latin typeface="Arial" panose="020B0604020202020204" pitchFamily="34" charset="0"/>
                <a:cs typeface="Arial" panose="020B0604020202020204" pitchFamily="34" charset="0"/>
              </a:rPr>
              <a:t>POSELITEV DOMŽAL IN OKOLICE  OD PRAZGODOVINE DO DANES</a:t>
            </a:r>
          </a:p>
          <a:p>
            <a:pPr algn="ctr"/>
            <a:endParaRPr lang="sl-SI" sz="2000" dirty="0" smtClean="0">
              <a:solidFill>
                <a:srgbClr val="002060"/>
              </a:solidFill>
              <a:latin typeface="Arial" panose="020B0604020202020204" pitchFamily="34" charset="0"/>
              <a:cs typeface="Arial" panose="020B0604020202020204" pitchFamily="34" charset="0"/>
            </a:endParaRPr>
          </a:p>
          <a:p>
            <a:pPr algn="ctr"/>
            <a:r>
              <a:rPr lang="sl-SI" sz="2000" b="1" dirty="0" smtClean="0">
                <a:solidFill>
                  <a:srgbClr val="C00000"/>
                </a:solidFill>
                <a:latin typeface="Arial" panose="020B0604020202020204" pitchFamily="34" charset="0"/>
                <a:cs typeface="Arial" panose="020B0604020202020204" pitchFamily="34" charset="0"/>
              </a:rPr>
              <a:t>BABJA JAMA </a:t>
            </a:r>
          </a:p>
          <a:p>
            <a:pPr algn="ctr"/>
            <a:r>
              <a:rPr lang="sl-SI" sz="2000" dirty="0" smtClean="0">
                <a:solidFill>
                  <a:srgbClr val="002060"/>
                </a:solidFill>
                <a:latin typeface="Arial" panose="020B0604020202020204" pitchFamily="34" charset="0"/>
                <a:cs typeface="Arial" panose="020B0604020202020204" pitchFamily="34" charset="0"/>
              </a:rPr>
              <a:t>– BIVALIŠČE LOVCA IZ </a:t>
            </a:r>
            <a:r>
              <a:rPr lang="sl-SI" sz="2000" dirty="0" smtClean="0">
                <a:solidFill>
                  <a:srgbClr val="C00000"/>
                </a:solidFill>
                <a:latin typeface="Arial" panose="020B0604020202020204" pitchFamily="34" charset="0"/>
                <a:cs typeface="Arial" panose="020B0604020202020204" pitchFamily="34" charset="0"/>
              </a:rPr>
              <a:t>LEDENE DOBE</a:t>
            </a:r>
            <a:r>
              <a:rPr lang="sl-SI" sz="2000" dirty="0" smtClean="0">
                <a:solidFill>
                  <a:srgbClr val="002060"/>
                </a:solidFill>
                <a:latin typeface="Arial" panose="020B0604020202020204" pitchFamily="34" charset="0"/>
                <a:cs typeface="Arial" panose="020B0604020202020204" pitchFamily="34" charset="0"/>
              </a:rPr>
              <a:t>, PRED </a:t>
            </a:r>
            <a:r>
              <a:rPr lang="sl-SI" sz="2000" dirty="0" smtClean="0">
                <a:solidFill>
                  <a:srgbClr val="C00000"/>
                </a:solidFill>
                <a:latin typeface="Arial" panose="020B0604020202020204" pitchFamily="34" charset="0"/>
                <a:cs typeface="Arial" panose="020B0604020202020204" pitchFamily="34" charset="0"/>
              </a:rPr>
              <a:t>15 000 LETI</a:t>
            </a:r>
          </a:p>
          <a:p>
            <a:pPr algn="ctr"/>
            <a:r>
              <a:rPr lang="sl-SI" sz="2000" dirty="0">
                <a:solidFill>
                  <a:srgbClr val="002060"/>
                </a:solidFill>
                <a:latin typeface="Arial" panose="020B0604020202020204" pitchFamily="34" charset="0"/>
                <a:cs typeface="Arial" panose="020B0604020202020204" pitchFamily="34" charset="0"/>
              </a:rPr>
              <a:t> </a:t>
            </a:r>
            <a:r>
              <a:rPr lang="sl-SI" sz="2000" dirty="0" smtClean="0">
                <a:solidFill>
                  <a:srgbClr val="002060"/>
                </a:solidFill>
                <a:latin typeface="Arial" panose="020B0604020202020204" pitchFamily="34" charset="0"/>
                <a:cs typeface="Arial" panose="020B0604020202020204" pitchFamily="34" charset="0"/>
              </a:rPr>
              <a:t>- OSTANKI KURIŠČA, ZOBOVJA PRAŽIVALI IN KAMNITA REZILA</a:t>
            </a:r>
            <a:endParaRPr lang="sl-SI" sz="2000" dirty="0">
              <a:solidFill>
                <a:srgbClr val="002060"/>
              </a:solidFill>
              <a:latin typeface="Arial" panose="020B0604020202020204" pitchFamily="34" charset="0"/>
              <a:cs typeface="Arial" panose="020B0604020202020204" pitchFamily="34" charset="0"/>
            </a:endParaRPr>
          </a:p>
        </p:txBody>
      </p:sp>
      <p:sp>
        <p:nvSpPr>
          <p:cNvPr id="5" name="Naslov 1"/>
          <p:cNvSpPr>
            <a:spLocks noGrp="1"/>
          </p:cNvSpPr>
          <p:nvPr>
            <p:ph type="title"/>
          </p:nvPr>
        </p:nvSpPr>
        <p:spPr>
          <a:xfrm>
            <a:off x="2236243" y="188640"/>
            <a:ext cx="4929222" cy="561228"/>
          </a:xfrm>
        </p:spPr>
        <p:txBody>
          <a:bodyPr>
            <a:normAutofit fontScale="90000"/>
          </a:bodyPr>
          <a:lstStyle/>
          <a:p>
            <a:pPr algn="ctr"/>
            <a:r>
              <a:rPr lang="sl-SI" dirty="0" smtClean="0">
                <a:latin typeface="Comic Sans MS" pitchFamily="66" charset="0"/>
              </a:rPr>
              <a:t>ZGODOVINA</a:t>
            </a:r>
            <a:endParaRPr lang="sl-SI" dirty="0">
              <a:latin typeface="Comic Sans MS" pitchFamily="66" charset="0"/>
            </a:endParaRPr>
          </a:p>
        </p:txBody>
      </p:sp>
    </p:spTree>
    <p:extLst>
      <p:ext uri="{BB962C8B-B14F-4D97-AF65-F5344CB8AC3E}">
        <p14:creationId xmlns:p14="http://schemas.microsoft.com/office/powerpoint/2010/main" val="2419994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79157" y="791117"/>
            <a:ext cx="242374" cy="369332"/>
          </a:xfrm>
          <a:prstGeom prst="rect">
            <a:avLst/>
          </a:prstGeom>
          <a:noFill/>
        </p:spPr>
        <p:txBody>
          <a:bodyPr wrap="none" rtlCol="0">
            <a:spAutoFit/>
          </a:bodyPr>
          <a:lstStyle/>
          <a:p>
            <a:r>
              <a:rPr lang="sl-SI" dirty="0" smtClean="0"/>
              <a:t> </a:t>
            </a:r>
            <a:endParaRPr lang="sl-SI" dirty="0"/>
          </a:p>
        </p:txBody>
      </p:sp>
      <p:sp>
        <p:nvSpPr>
          <p:cNvPr id="4" name="TextBox 3"/>
          <p:cNvSpPr txBox="1"/>
          <p:nvPr/>
        </p:nvSpPr>
        <p:spPr>
          <a:xfrm>
            <a:off x="395536" y="691400"/>
            <a:ext cx="8676550" cy="3139321"/>
          </a:xfrm>
          <a:prstGeom prst="rect">
            <a:avLst/>
          </a:prstGeom>
          <a:noFill/>
        </p:spPr>
        <p:txBody>
          <a:bodyPr wrap="square" rtlCol="0">
            <a:spAutoFit/>
          </a:bodyPr>
          <a:lstStyle/>
          <a:p>
            <a:r>
              <a:rPr lang="sl-SI" b="1" dirty="0" smtClean="0">
                <a:solidFill>
                  <a:srgbClr val="002060"/>
                </a:solidFill>
                <a:latin typeface="Arial" panose="020B0604020202020204" pitchFamily="34" charset="0"/>
                <a:cs typeface="Arial" panose="020B0604020202020204" pitchFamily="34" charset="0"/>
              </a:rPr>
              <a:t>V ČASU </a:t>
            </a:r>
            <a:r>
              <a:rPr lang="sl-SI" b="1" dirty="0" smtClean="0">
                <a:solidFill>
                  <a:srgbClr val="C00000"/>
                </a:solidFill>
                <a:latin typeface="Arial" panose="020B0604020202020204" pitchFamily="34" charset="0"/>
                <a:cs typeface="Arial" panose="020B0604020202020204" pitchFamily="34" charset="0"/>
              </a:rPr>
              <a:t>RIMLJANOV</a:t>
            </a:r>
            <a:r>
              <a:rPr lang="sl-SI" b="1" dirty="0" smtClean="0">
                <a:solidFill>
                  <a:srgbClr val="002060"/>
                </a:solidFill>
                <a:latin typeface="Arial" panose="020B0604020202020204" pitchFamily="34" charset="0"/>
                <a:cs typeface="Arial" panose="020B0604020202020204" pitchFamily="34" charset="0"/>
              </a:rPr>
              <a:t>  - RIMSKA CESTA LJUBLJANA (EMONA) – CELJE (CELEIA)</a:t>
            </a:r>
          </a:p>
          <a:p>
            <a:endParaRPr lang="sl-SI" b="1" dirty="0">
              <a:solidFill>
                <a:srgbClr val="002060"/>
              </a:solidFill>
              <a:latin typeface="Arial" panose="020B0604020202020204" pitchFamily="34" charset="0"/>
              <a:cs typeface="Arial" panose="020B0604020202020204" pitchFamily="34" charset="0"/>
            </a:endParaRPr>
          </a:p>
          <a:p>
            <a:r>
              <a:rPr lang="sl-SI" b="1" dirty="0" smtClean="0">
                <a:solidFill>
                  <a:srgbClr val="C00000"/>
                </a:solidFill>
                <a:latin typeface="Arial" panose="020B0604020202020204" pitchFamily="34" charset="0"/>
                <a:cs typeface="Arial" panose="020B0604020202020204" pitchFamily="34" charset="0"/>
              </a:rPr>
              <a:t>PRVA OMEMBA </a:t>
            </a:r>
            <a:r>
              <a:rPr lang="sl-SI" b="1" dirty="0" smtClean="0">
                <a:solidFill>
                  <a:srgbClr val="002060"/>
                </a:solidFill>
                <a:latin typeface="Arial" panose="020B0604020202020204" pitchFamily="34" charset="0"/>
                <a:cs typeface="Arial" panose="020B0604020202020204" pitchFamily="34" charset="0"/>
              </a:rPr>
              <a:t>DOMŽAL LETA </a:t>
            </a:r>
            <a:r>
              <a:rPr lang="sl-SI" b="1" dirty="0" smtClean="0">
                <a:solidFill>
                  <a:srgbClr val="C00000"/>
                </a:solidFill>
                <a:latin typeface="Arial" panose="020B0604020202020204" pitchFamily="34" charset="0"/>
                <a:cs typeface="Arial" panose="020B0604020202020204" pitchFamily="34" charset="0"/>
              </a:rPr>
              <a:t>1220</a:t>
            </a:r>
            <a:r>
              <a:rPr lang="sl-SI" b="1" dirty="0" smtClean="0">
                <a:solidFill>
                  <a:srgbClr val="002060"/>
                </a:solidFill>
                <a:latin typeface="Arial" panose="020B0604020202020204" pitchFamily="34" charset="0"/>
                <a:cs typeface="Arial" panose="020B0604020202020204" pitchFamily="34" charset="0"/>
              </a:rPr>
              <a:t> – </a:t>
            </a:r>
            <a:r>
              <a:rPr lang="sl-SI" b="1" dirty="0" smtClean="0">
                <a:solidFill>
                  <a:srgbClr val="C00000"/>
                </a:solidFill>
                <a:latin typeface="Arial" panose="020B0604020202020204" pitchFamily="34" charset="0"/>
                <a:cs typeface="Arial" panose="020B0604020202020204" pitchFamily="34" charset="0"/>
              </a:rPr>
              <a:t>DUMSEL, DIMSALICZ, DOMBSCHAL</a:t>
            </a:r>
          </a:p>
          <a:p>
            <a:endParaRPr lang="sl-SI" b="1" dirty="0">
              <a:solidFill>
                <a:srgbClr val="C00000"/>
              </a:solidFill>
              <a:latin typeface="Arial" panose="020B0604020202020204" pitchFamily="34" charset="0"/>
              <a:cs typeface="Arial" panose="020B0604020202020204" pitchFamily="34" charset="0"/>
            </a:endParaRPr>
          </a:p>
          <a:p>
            <a:r>
              <a:rPr lang="sl-SI" b="1" dirty="0" smtClean="0">
                <a:solidFill>
                  <a:srgbClr val="002060"/>
                </a:solidFill>
                <a:latin typeface="Arial" panose="020B0604020202020204" pitchFamily="34" charset="0"/>
                <a:cs typeface="Arial" panose="020B0604020202020204" pitchFamily="34" charset="0"/>
              </a:rPr>
              <a:t>OD LETA </a:t>
            </a:r>
            <a:r>
              <a:rPr lang="sl-SI" b="1" dirty="0" smtClean="0">
                <a:solidFill>
                  <a:srgbClr val="C00000"/>
                </a:solidFill>
                <a:latin typeface="Arial" panose="020B0604020202020204" pitchFamily="34" charset="0"/>
                <a:cs typeface="Arial" panose="020B0604020202020204" pitchFamily="34" charset="0"/>
              </a:rPr>
              <a:t>1558 - DAMSCHALE</a:t>
            </a:r>
          </a:p>
          <a:p>
            <a:endParaRPr lang="sl-SI" b="1" dirty="0">
              <a:solidFill>
                <a:srgbClr val="002060"/>
              </a:solidFill>
              <a:latin typeface="Arial" panose="020B0604020202020204" pitchFamily="34" charset="0"/>
              <a:cs typeface="Arial" panose="020B0604020202020204" pitchFamily="34" charset="0"/>
            </a:endParaRPr>
          </a:p>
          <a:p>
            <a:r>
              <a:rPr lang="sl-SI" b="1" dirty="0" smtClean="0">
                <a:solidFill>
                  <a:srgbClr val="002060"/>
                </a:solidFill>
                <a:latin typeface="Arial" panose="020B0604020202020204" pitchFamily="34" charset="0"/>
                <a:cs typeface="Arial" panose="020B0604020202020204" pitchFamily="34" charset="0"/>
              </a:rPr>
              <a:t>PRVO SREDIŠČE – OKROG </a:t>
            </a:r>
            <a:r>
              <a:rPr lang="sl-SI" b="1" dirty="0" smtClean="0">
                <a:solidFill>
                  <a:srgbClr val="C00000"/>
                </a:solidFill>
                <a:latin typeface="Arial" panose="020B0604020202020204" pitchFamily="34" charset="0"/>
                <a:cs typeface="Arial" panose="020B0604020202020204" pitchFamily="34" charset="0"/>
              </a:rPr>
              <a:t>GRIČKA GORIČICA </a:t>
            </a:r>
            <a:r>
              <a:rPr lang="sl-SI" b="1" dirty="0" smtClean="0">
                <a:solidFill>
                  <a:srgbClr val="002060"/>
                </a:solidFill>
                <a:latin typeface="Arial" panose="020B0604020202020204" pitchFamily="34" charset="0"/>
                <a:cs typeface="Arial" panose="020B0604020202020204" pitchFamily="34" charset="0"/>
              </a:rPr>
              <a:t>(DOMŽALSKA CERKEV)</a:t>
            </a:r>
          </a:p>
          <a:p>
            <a:endParaRPr lang="sl-SI" b="1" dirty="0">
              <a:solidFill>
                <a:srgbClr val="002060"/>
              </a:solidFill>
              <a:latin typeface="Arial" panose="020B0604020202020204" pitchFamily="34" charset="0"/>
              <a:cs typeface="Arial" panose="020B0604020202020204" pitchFamily="34" charset="0"/>
            </a:endParaRPr>
          </a:p>
          <a:p>
            <a:r>
              <a:rPr lang="sl-SI" b="1" dirty="0" smtClean="0">
                <a:solidFill>
                  <a:srgbClr val="002060"/>
                </a:solidFill>
                <a:latin typeface="Arial" panose="020B0604020202020204" pitchFamily="34" charset="0"/>
                <a:cs typeface="Arial" panose="020B0604020202020204" pitchFamily="34" charset="0"/>
              </a:rPr>
              <a:t> V ČASU </a:t>
            </a:r>
            <a:r>
              <a:rPr lang="sl-SI" b="1" dirty="0" smtClean="0">
                <a:solidFill>
                  <a:srgbClr val="C00000"/>
                </a:solidFill>
                <a:latin typeface="Arial" panose="020B0604020202020204" pitchFamily="34" charset="0"/>
                <a:cs typeface="Arial" panose="020B0604020202020204" pitchFamily="34" charset="0"/>
              </a:rPr>
              <a:t>TURŠKIH VPADOV </a:t>
            </a:r>
            <a:r>
              <a:rPr lang="sl-SI" b="1" dirty="0" smtClean="0">
                <a:solidFill>
                  <a:srgbClr val="002060"/>
                </a:solidFill>
                <a:latin typeface="Arial" panose="020B0604020202020204" pitchFamily="34" charset="0"/>
                <a:cs typeface="Arial" panose="020B0604020202020204" pitchFamily="34" charset="0"/>
              </a:rPr>
              <a:t>–</a:t>
            </a:r>
            <a:r>
              <a:rPr lang="sl-SI" b="1" dirty="0" smtClean="0">
                <a:solidFill>
                  <a:srgbClr val="C00000"/>
                </a:solidFill>
                <a:latin typeface="Arial" panose="020B0604020202020204" pitchFamily="34" charset="0"/>
                <a:cs typeface="Arial" panose="020B0604020202020204" pitchFamily="34" charset="0"/>
              </a:rPr>
              <a:t>TABORSKO OBZIDJE </a:t>
            </a:r>
            <a:r>
              <a:rPr lang="sl-SI" b="1" dirty="0" smtClean="0">
                <a:solidFill>
                  <a:srgbClr val="002060"/>
                </a:solidFill>
                <a:latin typeface="Arial" panose="020B0604020202020204" pitchFamily="34" charset="0"/>
                <a:cs typeface="Arial" panose="020B0604020202020204" pitchFamily="34" charset="0"/>
              </a:rPr>
              <a:t>S ŠTIRIMI STOLPI</a:t>
            </a:r>
          </a:p>
          <a:p>
            <a:endParaRPr lang="sl-SI" b="1" dirty="0">
              <a:solidFill>
                <a:srgbClr val="002060"/>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811962"/>
            <a:ext cx="3306955" cy="254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157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565" y="3429000"/>
            <a:ext cx="362286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9552" y="692696"/>
            <a:ext cx="7992888" cy="2616101"/>
          </a:xfrm>
          <a:prstGeom prst="rect">
            <a:avLst/>
          </a:prstGeom>
          <a:noFill/>
        </p:spPr>
        <p:txBody>
          <a:bodyPr wrap="square" rtlCol="0">
            <a:spAutoFit/>
          </a:bodyPr>
          <a:lstStyle/>
          <a:p>
            <a:pPr algn="ctr"/>
            <a:r>
              <a:rPr lang="sl-SI" sz="2400" b="1" dirty="0" smtClean="0">
                <a:solidFill>
                  <a:srgbClr val="002060"/>
                </a:solidFill>
                <a:latin typeface="Arial" panose="020B0604020202020204" pitchFamily="34" charset="0"/>
                <a:cs typeface="Arial" panose="020B0604020202020204" pitchFamily="34" charset="0"/>
              </a:rPr>
              <a:t>18. STOLETJE</a:t>
            </a:r>
          </a:p>
          <a:p>
            <a:endParaRPr lang="sl-SI" sz="2000" dirty="0">
              <a:solidFill>
                <a:srgbClr val="C00000"/>
              </a:solidFill>
              <a:latin typeface="Arial" panose="020B0604020202020204" pitchFamily="34" charset="0"/>
              <a:cs typeface="Arial" panose="020B0604020202020204" pitchFamily="34" charset="0"/>
            </a:endParaRPr>
          </a:p>
          <a:p>
            <a:r>
              <a:rPr lang="sl-SI" sz="2000" dirty="0" smtClean="0">
                <a:solidFill>
                  <a:srgbClr val="002060"/>
                </a:solidFill>
                <a:latin typeface="Arial" panose="020B0604020202020204" pitchFamily="34" charset="0"/>
                <a:cs typeface="Arial" panose="020B0604020202020204" pitchFamily="34" charset="0"/>
              </a:rPr>
              <a:t>CESTA</a:t>
            </a:r>
            <a:r>
              <a:rPr lang="sl-SI" sz="2000" dirty="0" smtClean="0">
                <a:solidFill>
                  <a:srgbClr val="C00000"/>
                </a:solidFill>
                <a:latin typeface="Arial" panose="020B0604020202020204" pitchFamily="34" charset="0"/>
                <a:cs typeface="Arial" panose="020B0604020202020204" pitchFamily="34" charset="0"/>
              </a:rPr>
              <a:t>  DUNAJ – TRST</a:t>
            </a:r>
          </a:p>
          <a:p>
            <a:endParaRPr lang="sl-SI" sz="2000" dirty="0">
              <a:solidFill>
                <a:srgbClr val="C00000"/>
              </a:solidFill>
              <a:latin typeface="Arial" panose="020B0604020202020204" pitchFamily="34" charset="0"/>
              <a:cs typeface="Arial" panose="020B0604020202020204" pitchFamily="34" charset="0"/>
            </a:endParaRPr>
          </a:p>
          <a:p>
            <a:r>
              <a:rPr lang="sl-SI" sz="2000" dirty="0" smtClean="0">
                <a:solidFill>
                  <a:srgbClr val="002060"/>
                </a:solidFill>
                <a:latin typeface="Arial" panose="020B0604020202020204" pitchFamily="34" charset="0"/>
                <a:cs typeface="Arial" panose="020B0604020202020204" pitchFamily="34" charset="0"/>
              </a:rPr>
              <a:t>POŠTNI PROMET </a:t>
            </a:r>
            <a:r>
              <a:rPr lang="sl-SI" sz="2000" dirty="0" smtClean="0">
                <a:solidFill>
                  <a:srgbClr val="C00000"/>
                </a:solidFill>
                <a:latin typeface="Arial" panose="020B0604020202020204" pitchFamily="34" charset="0"/>
                <a:cs typeface="Arial" panose="020B0604020202020204" pitchFamily="34" charset="0"/>
              </a:rPr>
              <a:t>– MOST ČEZ KAMNIŠKO BISTRICO</a:t>
            </a:r>
          </a:p>
          <a:p>
            <a:endParaRPr lang="sl-SI" sz="2000" dirty="0">
              <a:solidFill>
                <a:srgbClr val="C00000"/>
              </a:solidFill>
              <a:latin typeface="Arial" panose="020B0604020202020204" pitchFamily="34" charset="0"/>
              <a:cs typeface="Arial" panose="020B0604020202020204" pitchFamily="34" charset="0"/>
            </a:endParaRPr>
          </a:p>
          <a:p>
            <a:r>
              <a:rPr lang="sl-SI" sz="2000" dirty="0" smtClean="0">
                <a:solidFill>
                  <a:srgbClr val="002060"/>
                </a:solidFill>
                <a:latin typeface="Arial" panose="020B0604020202020204" pitchFamily="34" charset="0"/>
                <a:cs typeface="Arial" panose="020B0604020202020204" pitchFamily="34" charset="0"/>
              </a:rPr>
              <a:t>RAZVOJ OBRTI </a:t>
            </a:r>
            <a:r>
              <a:rPr lang="sl-SI" sz="2000" dirty="0" smtClean="0">
                <a:solidFill>
                  <a:srgbClr val="C00000"/>
                </a:solidFill>
                <a:latin typeface="Arial" panose="020B0604020202020204" pitchFamily="34" charset="0"/>
                <a:cs typeface="Arial" panose="020B0604020202020204" pitchFamily="34" charset="0"/>
              </a:rPr>
              <a:t>– </a:t>
            </a:r>
            <a:r>
              <a:rPr lang="sl-SI" sz="2000" b="1" dirty="0" smtClean="0">
                <a:solidFill>
                  <a:srgbClr val="C00000"/>
                </a:solidFill>
                <a:latin typeface="Arial" panose="020B0604020202020204" pitchFamily="34" charset="0"/>
                <a:cs typeface="Arial" panose="020B0604020202020204" pitchFamily="34" charset="0"/>
              </a:rPr>
              <a:t>SLAMNIKARSTVO</a:t>
            </a:r>
            <a:r>
              <a:rPr lang="sl-SI" sz="2000" dirty="0" smtClean="0">
                <a:solidFill>
                  <a:srgbClr val="C00000"/>
                </a:solidFill>
                <a:latin typeface="Arial" panose="020B0604020202020204" pitchFamily="34" charset="0"/>
                <a:cs typeface="Arial" panose="020B0604020202020204" pitchFamily="34" charset="0"/>
              </a:rPr>
              <a:t>, PLETENJE KIT IN ŠIVANJE SLAMNIKOV</a:t>
            </a:r>
            <a:endParaRPr lang="sl-SI" sz="2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09941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tek">
  <a:themeElements>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ote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ote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457</TotalTime>
  <Words>790</Words>
  <Application>Microsoft Office PowerPoint</Application>
  <PresentationFormat>Diaprojekcija na zaslonu (4:3)</PresentationFormat>
  <Paragraphs>187</Paragraphs>
  <Slides>26</Slides>
  <Notes>0</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26</vt:i4>
      </vt:variant>
    </vt:vector>
  </HeadingPairs>
  <TitlesOfParts>
    <vt:vector size="34" baseType="lpstr">
      <vt:lpstr>Arial</vt:lpstr>
      <vt:lpstr>Arial Nova</vt:lpstr>
      <vt:lpstr>Calibri</vt:lpstr>
      <vt:lpstr>Comic Sans MS</vt:lpstr>
      <vt:lpstr>Constantia</vt:lpstr>
      <vt:lpstr>Courier New</vt:lpstr>
      <vt:lpstr>Wingdings 2</vt:lpstr>
      <vt:lpstr>Potek</vt:lpstr>
      <vt:lpstr>NAŠA DOMAČA POKRAJINA</vt:lpstr>
      <vt:lpstr>ZEMLJEVID</vt:lpstr>
      <vt:lpstr>BISTRIŠKA RAVAN</vt:lpstr>
      <vt:lpstr>OBČINA DOMŽALE</vt:lpstr>
      <vt:lpstr>KRAJEVNE SKUPNOSTI</vt:lpstr>
      <vt:lpstr>DOMŽALSKI GRB IN ZASTAVA</vt:lpstr>
      <vt:lpstr>ZGODOVINA</vt:lpstr>
      <vt:lpstr>PowerPointova predstavitev</vt:lpstr>
      <vt:lpstr>PowerPointova predstavitev</vt:lpstr>
      <vt:lpstr>PowerPointova predstavitev</vt:lpstr>
      <vt:lpstr>PowerPointova predstavitev</vt:lpstr>
      <vt:lpstr>DOMŽALE – mestno središče </vt:lpstr>
      <vt:lpstr>DOMŽALE SO DANES  PODJETNIŠKO MESTO,  KJER SO PODJETJA, KI PONUJAJO RAZNE STORITVENE DEJAVNOSTI: FRIZERSKI IN DRUGI LEPOTILNI SALONI, RAZLIČNE TRGOVINE,  AVTOSALONI, BANKE, LEKARNE, OPTIKE, ZDRAVSTVENI CENTRI, PLESKARJI, ZIDARJI,..  NEKDAJ PA SO BILE OBRTNIŠKO IN INDUSTRIJSKO MESTO,  KI SE JE RAZVILO IZ PROPADLIH SLAMNIKARSKIH TOVARN.</vt:lpstr>
      <vt:lpstr>IN PREDVSEM ŠPORTNO MESTO</vt:lpstr>
      <vt:lpstr>NARAVNA IN KULTURNA DEDIŠČINA</vt:lpstr>
      <vt:lpstr>PARKI IN ZELENE POVRŠINE</vt:lpstr>
      <vt:lpstr>PowerPointova predstavitev</vt:lpstr>
      <vt:lpstr>PowerPointova predstavitev</vt:lpstr>
      <vt:lpstr>KULTURNE USTANOVE</vt:lpstr>
      <vt:lpstr>PowerPointova predstavitev</vt:lpstr>
      <vt:lpstr>SLAMNIKARSTVO</vt:lpstr>
      <vt:lpstr>MLINI NA MLINŠČICI</vt:lpstr>
      <vt:lpstr>UČNE POTI</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 DOMAČI KRAJ</dc:title>
  <dc:creator>gale</dc:creator>
  <cp:lastModifiedBy>Uporabnik sistema Windows</cp:lastModifiedBy>
  <cp:revision>55</cp:revision>
  <dcterms:created xsi:type="dcterms:W3CDTF">2012-10-21T18:48:42Z</dcterms:created>
  <dcterms:modified xsi:type="dcterms:W3CDTF">2020-04-03T12:12:02Z</dcterms:modified>
</cp:coreProperties>
</file>