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AC82-514C-4184-8FD1-AE5D31B7BA11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A25C6-1683-46EC-A0D2-FEE42D83A7B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5464-F271-4BB4-8411-673BF88DD570}" type="datetimeFigureOut">
              <a:rPr lang="sl-SI" smtClean="0"/>
              <a:pPr/>
              <a:t>2.4.2020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esktop\ZAKON%20O%20ZDRU&#381;EVANJU%20PRI%20256-0.wav" TargetMode="External"/><Relationship Id="rId5" Type="http://schemas.openxmlformats.org/officeDocument/2006/relationships/hyperlink" Target="https://www.youtube.com/watch?v=NHaiFDLxgfQ&amp;feature=youtu.b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ZAKON%20O%20ZDRU&#381;EVANJU%20PRI%20261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7281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dirty="0"/>
              <a:t>ZAKON O ZDRUŽEVANJU PRI MNOŽENJU</a:t>
            </a:r>
            <a:br>
              <a:rPr lang="sl-SI" dirty="0"/>
            </a:br>
            <a:r>
              <a:rPr lang="sl-SI" dirty="0"/>
              <a:t>(</a:t>
            </a:r>
            <a:r>
              <a:rPr lang="sl-SI" dirty="0" err="1"/>
              <a:t>2.ura</a:t>
            </a:r>
            <a:r>
              <a:rPr lang="sl-SI" dirty="0"/>
              <a:t>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23928" y="5949280"/>
            <a:ext cx="4680520" cy="576064"/>
          </a:xfrm>
        </p:spPr>
        <p:txBody>
          <a:bodyPr>
            <a:normAutofit/>
          </a:bodyPr>
          <a:lstStyle/>
          <a:p>
            <a:r>
              <a:rPr lang="sl-SI" sz="2400" dirty="0"/>
              <a:t>                          Osnovna šola Rodica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6" name="ZAKON O ZDRUŽEVANJU PRI 256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31696" y="6346825"/>
            <a:ext cx="304800" cy="304800"/>
          </a:xfrm>
          <a:prstGeom prst="rect">
            <a:avLst/>
          </a:prstGeom>
        </p:spPr>
      </p:pic>
      <p:pic>
        <p:nvPicPr>
          <p:cNvPr id="7" name="Slika 6" descr="Pozdra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564904"/>
            <a:ext cx="3358902" cy="335890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39552" y="40466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Namesto tega, lahko za razlago klikneš tudi tu: </a:t>
            </a:r>
            <a:r>
              <a:rPr lang="sl-SI" dirty="0">
                <a:hlinkClick r:id="rId5"/>
              </a:rPr>
              <a:t>https://www.youtube.com/watch?v=NHaiFDLxgfQ&amp;feature=youtu.be</a:t>
            </a:r>
            <a:endParaRPr lang="sl-SI" dirty="0"/>
          </a:p>
          <a:p>
            <a:r>
              <a:rPr lang="sl-SI" dirty="0"/>
              <a:t>Videoposnetek nam je posodila učiteljica iz Kranja.</a:t>
            </a:r>
          </a:p>
        </p:txBody>
      </p:sp>
    </p:spTree>
  </p:cSld>
  <p:clrMapOvr>
    <a:masterClrMapping/>
  </p:clrMapOvr>
  <p:transition advTm="11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437112"/>
            <a:ext cx="9324528" cy="2088232"/>
          </a:xfrm>
        </p:spPr>
        <p:txBody>
          <a:bodyPr>
            <a:normAutofit fontScale="90000"/>
          </a:bodyPr>
          <a:lstStyle/>
          <a:p>
            <a:pPr algn="l"/>
            <a:r>
              <a:rPr lang="sl-SI" sz="3500" dirty="0"/>
              <a:t>  </a:t>
            </a:r>
            <a:br>
              <a:rPr lang="sl-SI" sz="3500" dirty="0"/>
            </a:br>
            <a:r>
              <a:rPr lang="sl-SI" sz="3500" dirty="0"/>
              <a:t> </a:t>
            </a:r>
            <a:br>
              <a:rPr lang="sl-SI" sz="3500" dirty="0"/>
            </a:br>
            <a:r>
              <a:rPr lang="sl-SI" sz="3500" dirty="0"/>
              <a:t>          Koliko gum imajo vsi avtomobilčki skupaj?</a:t>
            </a:r>
            <a:br>
              <a:rPr lang="sl-SI" sz="3500" dirty="0"/>
            </a:br>
            <a:r>
              <a:rPr lang="sl-SI" sz="3500" dirty="0"/>
              <a:t>            </a:t>
            </a:r>
            <a:r>
              <a:rPr lang="sl-SI" sz="3500" dirty="0">
                <a:solidFill>
                  <a:srgbClr val="7030A0"/>
                </a:solidFill>
              </a:rPr>
              <a:t>1. način:              </a:t>
            </a:r>
            <a:r>
              <a:rPr lang="sl-SI" sz="3500" u="sng" dirty="0"/>
              <a:t>2 • 2 </a:t>
            </a:r>
            <a:r>
              <a:rPr lang="sl-SI" sz="3500" dirty="0"/>
              <a:t>• 4 = 4 • 4 = 16</a:t>
            </a:r>
            <a:br>
              <a:rPr lang="sl-SI" sz="3500" dirty="0"/>
            </a:br>
            <a:br>
              <a:rPr lang="sl-SI" sz="3500" dirty="0"/>
            </a:br>
            <a:r>
              <a:rPr lang="sl-SI" sz="3500" dirty="0">
                <a:solidFill>
                  <a:srgbClr val="FF0000"/>
                </a:solidFill>
              </a:rPr>
              <a:t>            2. način:             </a:t>
            </a:r>
            <a:r>
              <a:rPr lang="sl-SI" sz="3500" dirty="0"/>
              <a:t>2 •  </a:t>
            </a:r>
            <a:r>
              <a:rPr lang="sl-SI" sz="3500" u="sng" dirty="0"/>
              <a:t>2 • 4 </a:t>
            </a:r>
            <a:r>
              <a:rPr lang="sl-SI" sz="3500" dirty="0"/>
              <a:t>= 2 • 8 = 16</a:t>
            </a:r>
            <a:br>
              <a:rPr lang="sl-SI" sz="3500" dirty="0"/>
            </a:br>
            <a:br>
              <a:rPr lang="sl-SI" sz="3500" dirty="0"/>
            </a:br>
            <a:endParaRPr lang="sl-SI" sz="3500" dirty="0"/>
          </a:p>
        </p:txBody>
      </p:sp>
      <p:pic>
        <p:nvPicPr>
          <p:cNvPr id="5" name="Ograda vsebine 4" descr="unname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2376264" cy="2404553"/>
          </a:xfrm>
        </p:spPr>
      </p:pic>
      <p:pic>
        <p:nvPicPr>
          <p:cNvPr id="6" name="Ograda vsebine 5" descr="unnam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988840"/>
            <a:ext cx="2304256" cy="2331688"/>
          </a:xfrm>
        </p:spPr>
      </p:pic>
      <p:pic>
        <p:nvPicPr>
          <p:cNvPr id="7" name="Slika 6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8640"/>
            <a:ext cx="1647626" cy="1647626"/>
          </a:xfrm>
          <a:prstGeom prst="rect">
            <a:avLst/>
          </a:prstGeom>
        </p:spPr>
      </p:pic>
      <p:pic>
        <p:nvPicPr>
          <p:cNvPr id="8" name="Slika 7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88640"/>
            <a:ext cx="1647626" cy="1647626"/>
          </a:xfrm>
          <a:prstGeom prst="rect">
            <a:avLst/>
          </a:prstGeom>
        </p:spPr>
      </p:pic>
      <p:pic>
        <p:nvPicPr>
          <p:cNvPr id="9" name="Slika 8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8640"/>
            <a:ext cx="1647626" cy="1647626"/>
          </a:xfrm>
          <a:prstGeom prst="rect">
            <a:avLst/>
          </a:prstGeom>
        </p:spPr>
      </p:pic>
      <p:pic>
        <p:nvPicPr>
          <p:cNvPr id="10" name="Slika 9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0648"/>
            <a:ext cx="1647626" cy="1647626"/>
          </a:xfrm>
          <a:prstGeom prst="rect">
            <a:avLst/>
          </a:prstGeom>
        </p:spPr>
      </p:pic>
      <p:pic>
        <p:nvPicPr>
          <p:cNvPr id="18" name="~PP150.WAV">
            <a:hlinkClick r:id="" action="ppaction://media"/>
          </p:cNvPr>
          <p:cNvPicPr>
            <a:picLocks noRot="1" noChangeAspect="1"/>
          </p:cNvPicPr>
          <p:nvPr>
            <a:wavAudioFile r:embed="rId1" name="~PP15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Koliko </a:t>
            </a:r>
            <a:r>
              <a:rPr lang="sl-SI" dirty="0" err="1"/>
              <a:t>bonbonov</a:t>
            </a:r>
            <a:r>
              <a:rPr lang="sl-SI" dirty="0"/>
              <a:t> je v vseh košarah?</a:t>
            </a:r>
          </a:p>
        </p:txBody>
      </p:sp>
      <p:pic>
        <p:nvPicPr>
          <p:cNvPr id="6" name="Ograda vsebine 5" descr="unnam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16216" y="3717032"/>
            <a:ext cx="936104" cy="947248"/>
          </a:xfrm>
        </p:spPr>
      </p:pic>
      <p:pic>
        <p:nvPicPr>
          <p:cNvPr id="7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792088" cy="538737"/>
          </a:xfrm>
          <a:prstGeom prst="rect">
            <a:avLst/>
          </a:prstGeom>
        </p:spPr>
      </p:pic>
      <p:pic>
        <p:nvPicPr>
          <p:cNvPr id="8" name="Ograda vsebine 5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717032"/>
            <a:ext cx="936105" cy="947249"/>
          </a:xfrm>
          <a:prstGeom prst="rect">
            <a:avLst/>
          </a:prstGeom>
        </p:spPr>
      </p:pic>
      <p:pic>
        <p:nvPicPr>
          <p:cNvPr id="9" name="Ograda vsebine 5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3716175"/>
            <a:ext cx="864096" cy="874383"/>
          </a:xfrm>
          <a:prstGeom prst="rect">
            <a:avLst/>
          </a:prstGeom>
        </p:spPr>
      </p:pic>
      <p:pic>
        <p:nvPicPr>
          <p:cNvPr id="10" name="Ograda vsebine 5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17032"/>
            <a:ext cx="936104" cy="947248"/>
          </a:xfrm>
          <a:prstGeom prst="rect">
            <a:avLst/>
          </a:prstGeom>
        </p:spPr>
      </p:pic>
      <p:pic>
        <p:nvPicPr>
          <p:cNvPr id="12" name="Ograda vsebine 5" descr="unname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3717032"/>
            <a:ext cx="942422" cy="953641"/>
          </a:xfrm>
          <a:prstGeom prst="rect">
            <a:avLst/>
          </a:prstGeom>
        </p:spPr>
      </p:pic>
      <p:pic>
        <p:nvPicPr>
          <p:cNvPr id="13" name="Ograda vsebine 5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936104" cy="947248"/>
          </a:xfrm>
          <a:prstGeom prst="rect">
            <a:avLst/>
          </a:prstGeom>
        </p:spPr>
      </p:pic>
      <p:pic>
        <p:nvPicPr>
          <p:cNvPr id="15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792088" cy="538737"/>
          </a:xfrm>
          <a:prstGeom prst="rect">
            <a:avLst/>
          </a:prstGeom>
        </p:spPr>
      </p:pic>
      <p:pic>
        <p:nvPicPr>
          <p:cNvPr id="16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76872"/>
            <a:ext cx="792088" cy="538737"/>
          </a:xfrm>
          <a:prstGeom prst="rect">
            <a:avLst/>
          </a:prstGeom>
        </p:spPr>
      </p:pic>
      <p:pic>
        <p:nvPicPr>
          <p:cNvPr id="17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212976"/>
            <a:ext cx="792088" cy="538737"/>
          </a:xfrm>
          <a:prstGeom prst="rect">
            <a:avLst/>
          </a:prstGeom>
        </p:spPr>
      </p:pic>
      <p:pic>
        <p:nvPicPr>
          <p:cNvPr id="18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708920"/>
            <a:ext cx="792088" cy="538737"/>
          </a:xfrm>
          <a:prstGeom prst="rect">
            <a:avLst/>
          </a:prstGeom>
        </p:spPr>
      </p:pic>
      <p:pic>
        <p:nvPicPr>
          <p:cNvPr id="19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276872"/>
            <a:ext cx="792088" cy="538737"/>
          </a:xfrm>
          <a:prstGeom prst="rect">
            <a:avLst/>
          </a:prstGeom>
        </p:spPr>
      </p:pic>
      <p:pic>
        <p:nvPicPr>
          <p:cNvPr id="20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348880"/>
            <a:ext cx="792088" cy="538737"/>
          </a:xfrm>
          <a:prstGeom prst="rect">
            <a:avLst/>
          </a:prstGeom>
        </p:spPr>
      </p:pic>
      <p:pic>
        <p:nvPicPr>
          <p:cNvPr id="21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780928"/>
            <a:ext cx="792088" cy="538737"/>
          </a:xfrm>
          <a:prstGeom prst="rect">
            <a:avLst/>
          </a:prstGeom>
        </p:spPr>
      </p:pic>
      <p:pic>
        <p:nvPicPr>
          <p:cNvPr id="22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212976"/>
            <a:ext cx="792088" cy="538737"/>
          </a:xfrm>
          <a:prstGeom prst="rect">
            <a:avLst/>
          </a:prstGeom>
        </p:spPr>
      </p:pic>
      <p:pic>
        <p:nvPicPr>
          <p:cNvPr id="23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140968"/>
            <a:ext cx="792088" cy="538737"/>
          </a:xfrm>
          <a:prstGeom prst="rect">
            <a:avLst/>
          </a:prstGeom>
        </p:spPr>
      </p:pic>
      <p:pic>
        <p:nvPicPr>
          <p:cNvPr id="24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08920"/>
            <a:ext cx="792088" cy="538737"/>
          </a:xfrm>
          <a:prstGeom prst="rect">
            <a:avLst/>
          </a:prstGeom>
        </p:spPr>
      </p:pic>
      <p:pic>
        <p:nvPicPr>
          <p:cNvPr id="25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276872"/>
            <a:ext cx="792088" cy="538737"/>
          </a:xfrm>
          <a:prstGeom prst="rect">
            <a:avLst/>
          </a:prstGeom>
        </p:spPr>
      </p:pic>
      <p:pic>
        <p:nvPicPr>
          <p:cNvPr id="26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140968"/>
            <a:ext cx="792088" cy="538737"/>
          </a:xfrm>
          <a:prstGeom prst="rect">
            <a:avLst/>
          </a:prstGeom>
        </p:spPr>
      </p:pic>
      <p:pic>
        <p:nvPicPr>
          <p:cNvPr id="27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44824"/>
            <a:ext cx="792088" cy="538737"/>
          </a:xfrm>
          <a:prstGeom prst="rect">
            <a:avLst/>
          </a:prstGeom>
        </p:spPr>
      </p:pic>
      <p:pic>
        <p:nvPicPr>
          <p:cNvPr id="28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844824"/>
            <a:ext cx="792088" cy="538737"/>
          </a:xfrm>
          <a:prstGeom prst="rect">
            <a:avLst/>
          </a:prstGeom>
        </p:spPr>
      </p:pic>
      <p:pic>
        <p:nvPicPr>
          <p:cNvPr id="29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916832"/>
            <a:ext cx="792088" cy="538737"/>
          </a:xfrm>
          <a:prstGeom prst="rect">
            <a:avLst/>
          </a:prstGeom>
        </p:spPr>
      </p:pic>
      <p:pic>
        <p:nvPicPr>
          <p:cNvPr id="30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3140968"/>
            <a:ext cx="792088" cy="538737"/>
          </a:xfrm>
          <a:prstGeom prst="rect">
            <a:avLst/>
          </a:prstGeom>
        </p:spPr>
      </p:pic>
      <p:pic>
        <p:nvPicPr>
          <p:cNvPr id="31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708920"/>
            <a:ext cx="792088" cy="538737"/>
          </a:xfrm>
          <a:prstGeom prst="rect">
            <a:avLst/>
          </a:prstGeom>
        </p:spPr>
      </p:pic>
      <p:pic>
        <p:nvPicPr>
          <p:cNvPr id="32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844824"/>
            <a:ext cx="792088" cy="538737"/>
          </a:xfrm>
          <a:prstGeom prst="rect">
            <a:avLst/>
          </a:prstGeom>
        </p:spPr>
      </p:pic>
      <p:pic>
        <p:nvPicPr>
          <p:cNvPr id="33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276872"/>
            <a:ext cx="792088" cy="538737"/>
          </a:xfrm>
          <a:prstGeom prst="rect">
            <a:avLst/>
          </a:prstGeom>
        </p:spPr>
      </p:pic>
      <p:pic>
        <p:nvPicPr>
          <p:cNvPr id="34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44824"/>
            <a:ext cx="792088" cy="538737"/>
          </a:xfrm>
          <a:prstGeom prst="rect">
            <a:avLst/>
          </a:prstGeom>
        </p:spPr>
      </p:pic>
      <p:pic>
        <p:nvPicPr>
          <p:cNvPr id="35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780928"/>
            <a:ext cx="792088" cy="538737"/>
          </a:xfrm>
          <a:prstGeom prst="rect">
            <a:avLst/>
          </a:prstGeom>
        </p:spPr>
      </p:pic>
      <p:pic>
        <p:nvPicPr>
          <p:cNvPr id="36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348880"/>
            <a:ext cx="792088" cy="538737"/>
          </a:xfrm>
          <a:prstGeom prst="rect">
            <a:avLst/>
          </a:prstGeom>
        </p:spPr>
      </p:pic>
      <p:pic>
        <p:nvPicPr>
          <p:cNvPr id="37" name="Ograda vsebin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916832"/>
            <a:ext cx="792088" cy="538737"/>
          </a:xfrm>
          <a:prstGeom prst="rect">
            <a:avLst/>
          </a:prstGeom>
        </p:spPr>
      </p:pic>
      <p:sp>
        <p:nvSpPr>
          <p:cNvPr id="38" name="PoljeZBesedilom 37"/>
          <p:cNvSpPr txBox="1"/>
          <p:nvPr/>
        </p:nvSpPr>
        <p:spPr>
          <a:xfrm>
            <a:off x="251520" y="494116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l-SI" sz="3200" dirty="0"/>
              <a:t>   3 • 4                                                           3 • 4</a:t>
            </a:r>
          </a:p>
          <a:p>
            <a:pPr marL="342900" indent="-342900"/>
            <a:r>
              <a:rPr lang="sl-SI" sz="3200" dirty="0"/>
              <a:t>                                     2 • 3 • 4</a:t>
            </a:r>
          </a:p>
        </p:txBody>
      </p:sp>
      <p:sp>
        <p:nvSpPr>
          <p:cNvPr id="39" name="Pravokotnik 38"/>
          <p:cNvSpPr/>
          <p:nvPr/>
        </p:nvSpPr>
        <p:spPr>
          <a:xfrm>
            <a:off x="467544" y="5013176"/>
            <a:ext cx="1224136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3 • 4</a:t>
            </a:r>
          </a:p>
        </p:txBody>
      </p:sp>
      <p:sp>
        <p:nvSpPr>
          <p:cNvPr id="40" name="Pravokotnik 39"/>
          <p:cNvSpPr/>
          <p:nvPr/>
        </p:nvSpPr>
        <p:spPr>
          <a:xfrm>
            <a:off x="6660232" y="5085184"/>
            <a:ext cx="1224136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3 • 4</a:t>
            </a:r>
          </a:p>
        </p:txBody>
      </p:sp>
      <p:sp>
        <p:nvSpPr>
          <p:cNvPr id="41" name="Pravokotnik 40"/>
          <p:cNvSpPr/>
          <p:nvPr/>
        </p:nvSpPr>
        <p:spPr>
          <a:xfrm>
            <a:off x="3419872" y="5517232"/>
            <a:ext cx="1944216" cy="5040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2 • 3 • 4</a:t>
            </a:r>
          </a:p>
        </p:txBody>
      </p:sp>
      <p:cxnSp>
        <p:nvCxnSpPr>
          <p:cNvPr id="43" name="Raven konektor 42"/>
          <p:cNvCxnSpPr>
            <a:stCxn id="39" idx="3"/>
            <a:endCxn id="41" idx="1"/>
          </p:cNvCxnSpPr>
          <p:nvPr/>
        </p:nvCxnSpPr>
        <p:spPr>
          <a:xfrm>
            <a:off x="1691680" y="5301208"/>
            <a:ext cx="1728192" cy="468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>
            <a:stCxn id="41" idx="3"/>
          </p:cNvCxnSpPr>
          <p:nvPr/>
        </p:nvCxnSpPr>
        <p:spPr>
          <a:xfrm flipV="1">
            <a:off x="5364088" y="5409220"/>
            <a:ext cx="129614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~PP818.WAV">
            <a:hlinkClick r:id="" action="ppaction://media"/>
          </p:cNvPr>
          <p:cNvPicPr>
            <a:picLocks noRot="1" noChangeAspect="1"/>
          </p:cNvPicPr>
          <p:nvPr>
            <a:wavAudioFile r:embed="rId1" name="~PP81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4797152"/>
            <a:ext cx="3524200" cy="1329011"/>
          </a:xfrm>
        </p:spPr>
        <p:txBody>
          <a:bodyPr/>
          <a:lstStyle/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>
              <a:buNone/>
            </a:pP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11560" y="620688"/>
            <a:ext cx="16561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600" dirty="0"/>
              <a:t>3 • 4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580112" y="692696"/>
            <a:ext cx="187220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600" dirty="0"/>
              <a:t>   3 • 4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2627784" y="1844824"/>
            <a:ext cx="2952328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2 • 3 • 4</a:t>
            </a:r>
          </a:p>
        </p:txBody>
      </p:sp>
      <p:cxnSp>
        <p:nvCxnSpPr>
          <p:cNvPr id="15" name="Raven konektor 14"/>
          <p:cNvCxnSpPr/>
          <p:nvPr/>
        </p:nvCxnSpPr>
        <p:spPr>
          <a:xfrm>
            <a:off x="1835696" y="1340768"/>
            <a:ext cx="792088" cy="97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flipH="1">
            <a:off x="5580112" y="1412776"/>
            <a:ext cx="43204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kotnik 21"/>
          <p:cNvSpPr/>
          <p:nvPr/>
        </p:nvSpPr>
        <p:spPr>
          <a:xfrm>
            <a:off x="683568" y="3429000"/>
            <a:ext cx="40324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2 • 3 • 4 = 6 • 4 = 22 • 3 • 4 = 6 • 4 = 24 </a:t>
            </a:r>
          </a:p>
          <a:p>
            <a:r>
              <a:rPr lang="sl-SI" dirty="0"/>
              <a:t>4 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5076056" y="3429000"/>
            <a:ext cx="40679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/>
          <p:cNvSpPr txBox="1"/>
          <p:nvPr/>
        </p:nvSpPr>
        <p:spPr>
          <a:xfrm>
            <a:off x="323528" y="335699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    </a:t>
            </a:r>
            <a:r>
              <a:rPr lang="sl-SI" sz="3600" u="sng" dirty="0"/>
              <a:t>2 • 3 </a:t>
            </a:r>
            <a:r>
              <a:rPr lang="sl-SI" sz="3600" dirty="0"/>
              <a:t>• 4 = 6 • 4 = 24   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4932040" y="342900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 2 • </a:t>
            </a:r>
            <a:r>
              <a:rPr lang="sl-SI" sz="3600" u="sng" dirty="0"/>
              <a:t>3 • 4 </a:t>
            </a:r>
            <a:r>
              <a:rPr lang="sl-SI" sz="3600" dirty="0"/>
              <a:t>= 2 • 12 =24 </a:t>
            </a:r>
          </a:p>
        </p:txBody>
      </p:sp>
      <p:sp>
        <p:nvSpPr>
          <p:cNvPr id="31" name="PoljeZBesedilom 30"/>
          <p:cNvSpPr txBox="1"/>
          <p:nvPr/>
        </p:nvSpPr>
        <p:spPr>
          <a:xfrm flipH="1">
            <a:off x="395536" y="458112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Tu je 6 košaric  po 4 </a:t>
            </a:r>
            <a:r>
              <a:rPr lang="sl-SI" sz="3200" dirty="0" err="1"/>
              <a:t>bonbone</a:t>
            </a:r>
            <a:r>
              <a:rPr lang="sl-SI" sz="3200" dirty="0"/>
              <a:t>.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5580112" y="465313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Tu  sta 2 polički po 12 </a:t>
            </a:r>
            <a:r>
              <a:rPr lang="sl-SI" sz="3200" dirty="0" err="1"/>
              <a:t>bonbonov</a:t>
            </a:r>
            <a:r>
              <a:rPr lang="sl-SI" sz="3200" dirty="0"/>
              <a:t>.</a:t>
            </a:r>
          </a:p>
        </p:txBody>
      </p:sp>
      <p:sp>
        <p:nvSpPr>
          <p:cNvPr id="34" name="Puščica dol 33"/>
          <p:cNvSpPr/>
          <p:nvPr/>
        </p:nvSpPr>
        <p:spPr>
          <a:xfrm>
            <a:off x="3851920" y="4725144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/>
          <p:cNvSpPr txBox="1"/>
          <p:nvPr/>
        </p:nvSpPr>
        <p:spPr>
          <a:xfrm>
            <a:off x="1907704" y="59492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V OBEH PRIMERIH JE ENAK REZULTAT.</a:t>
            </a:r>
          </a:p>
        </p:txBody>
      </p:sp>
      <p:pic>
        <p:nvPicPr>
          <p:cNvPr id="44" name="~PP3642.WAV">
            <a:hlinkClick r:id="" action="ppaction://media"/>
          </p:cNvPr>
          <p:cNvPicPr>
            <a:picLocks noRot="1" noChangeAspect="1"/>
          </p:cNvPicPr>
          <p:nvPr>
            <a:wavAudioFile r:embed="rId1" name="~PP364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6371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l-SI" dirty="0">
                <a:solidFill>
                  <a:srgbClr val="FF0000"/>
                </a:solidFill>
              </a:rPr>
              <a:t>DOKAZALI SMO, DA VRSTNI RED PRI MNOŽENJU NI POMEMBEN.</a:t>
            </a:r>
          </a:p>
          <a:p>
            <a:pPr algn="ctr">
              <a:buNone/>
            </a:pPr>
            <a:endParaRPr lang="sl-SI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sl-SI" dirty="0">
              <a:solidFill>
                <a:srgbClr val="FF0000"/>
              </a:solidFill>
            </a:endParaRPr>
          </a:p>
          <a:p>
            <a:pPr>
              <a:buNone/>
            </a:pPr>
            <a:endParaRPr lang="sl-SI" sz="2500" dirty="0"/>
          </a:p>
          <a:p>
            <a:pPr>
              <a:buNone/>
            </a:pPr>
            <a:endParaRPr lang="sl-SI" sz="2500" dirty="0"/>
          </a:p>
          <a:p>
            <a:pPr>
              <a:buNone/>
            </a:pPr>
            <a:endParaRPr lang="sl-SI" sz="2500" dirty="0"/>
          </a:p>
          <a:p>
            <a:pPr>
              <a:buNone/>
            </a:pPr>
            <a:r>
              <a:rPr lang="sl-SI" sz="2000" dirty="0"/>
              <a:t>DZ–str. 89, 90 </a:t>
            </a:r>
          </a:p>
          <a:p>
            <a:pPr>
              <a:buNone/>
            </a:pPr>
            <a:r>
              <a:rPr lang="sl-SI" sz="2000" dirty="0"/>
              <a:t>Besedilnih nalog na strani 90 ti ni potrebno prepisovati v zvezek. </a:t>
            </a:r>
          </a:p>
          <a:p>
            <a:pPr>
              <a:buNone/>
            </a:pPr>
            <a:r>
              <a:rPr lang="sl-SI" sz="2000" dirty="0"/>
              <a:t>Vanj napiši le račun in odgovor. </a:t>
            </a:r>
          </a:p>
          <a:p>
            <a:pPr>
              <a:buNone/>
            </a:pPr>
            <a:r>
              <a:rPr lang="sl-SI" sz="2000" dirty="0"/>
              <a:t>Ne pozabi napisati: DZ; str. 90/1. naloga</a:t>
            </a:r>
          </a:p>
        </p:txBody>
      </p:sp>
      <p:pic>
        <p:nvPicPr>
          <p:cNvPr id="7" name="ZAKON O ZDRUŽEVANJU PRI 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261</Words>
  <Application>Microsoft Office PowerPoint</Application>
  <PresentationFormat>Diaprojekcija na zaslonu (4:3)</PresentationFormat>
  <Paragraphs>36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ZAKON O ZDRUŽEVANJU PRI MNOŽENJU (2.ura)</vt:lpstr>
      <vt:lpstr>               Koliko gum imajo vsi avtomobilčki skupaj?             1. način:              2 • 2 • 4 = 4 • 4 = 16              2. način:             2 •  2 • 4 = 2 • 8 = 16  </vt:lpstr>
      <vt:lpstr>Koliko bonbonov je v vseh košarah?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ZDRUŽEVANJU PRI MNOŽENJU</dc:title>
  <dc:creator>Home</dc:creator>
  <cp:lastModifiedBy>Saša Klemenc</cp:lastModifiedBy>
  <cp:revision>13</cp:revision>
  <dcterms:created xsi:type="dcterms:W3CDTF">2020-03-26T16:31:12Z</dcterms:created>
  <dcterms:modified xsi:type="dcterms:W3CDTF">2020-04-02T06:38:58Z</dcterms:modified>
</cp:coreProperties>
</file>