
<file path=[Content_Types].xml><?xml version="1.0" encoding="utf-8"?>
<Types xmlns="http://schemas.openxmlformats.org/package/2006/content-types">
  <Default Extension="3gp" ContentType="audio/3gp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70" r:id="rId4"/>
    <p:sldId id="259" r:id="rId5"/>
    <p:sldId id="263" r:id="rId6"/>
    <p:sldId id="265" r:id="rId7"/>
    <p:sldId id="260" r:id="rId8"/>
    <p:sldId id="262" r:id="rId9"/>
    <p:sldId id="266" r:id="rId10"/>
    <p:sldId id="267" r:id="rId11"/>
    <p:sldId id="268" r:id="rId12"/>
    <p:sldId id="269" r:id="rId13"/>
    <p:sldId id="261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42D"/>
    <a:srgbClr val="FFFFCC"/>
    <a:srgbClr val="B70926"/>
    <a:srgbClr val="DC2450"/>
    <a:srgbClr val="F5FC9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4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8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6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0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2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08" r:id="rId4"/>
    <p:sldLayoutId id="2147483709" r:id="rId5"/>
    <p:sldLayoutId id="2147483714" r:id="rId6"/>
    <p:sldLayoutId id="2147483710" r:id="rId7"/>
    <p:sldLayoutId id="2147483711" r:id="rId8"/>
    <p:sldLayoutId id="2147483712" r:id="rId9"/>
    <p:sldLayoutId id="2147483713" r:id="rId10"/>
    <p:sldLayoutId id="214748371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3gp"/><Relationship Id="rId7" Type="http://schemas.openxmlformats.org/officeDocument/2006/relationships/image" Target="../media/image3.png"/><Relationship Id="rId2" Type="http://schemas.microsoft.com/office/2007/relationships/media" Target="../media/media1.3gp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rgetheconcierge.com/2011/12/cooking-and-dining-items-on-my-christmas-list-rice-cooker-napkin-rings-bamboo-ustensils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6" Type="http://schemas.openxmlformats.org/officeDocument/2006/relationships/hyperlink" Target="https://www.cutleryandmore.com/le-creuset-enameled-steel/stock-pot-p112343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3gp"/><Relationship Id="rId1" Type="http://schemas.microsoft.com/office/2007/relationships/media" Target="../media/media13.3gp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lodija.si/vibrafon-yv-1605-srebrn-yamaha" TargetMode="External"/><Relationship Id="rId13" Type="http://schemas.openxmlformats.org/officeDocument/2006/relationships/hyperlink" Target="https://www.facebook.com/351334191566356/videos/2306185122825882" TargetMode="External"/><Relationship Id="rId3" Type="http://schemas.openxmlformats.org/officeDocument/2006/relationships/hyperlink" Target="https://www.rtvslo.si/kultura/drugo/slovenska-filharmonija-kulturni-spomenik/157248" TargetMode="External"/><Relationship Id="rId7" Type="http://schemas.openxmlformats.org/officeDocument/2006/relationships/hyperlink" Target="https://www.lastra.si/lp-kastanjete-professional-lp432" TargetMode="External"/><Relationship Id="rId12" Type="http://schemas.openxmlformats.org/officeDocument/2006/relationships/hyperlink" Target="https://www.facebook.com/photo?fbid=3076906222342459&amp;set=a.999085840124518" TargetMode="External"/><Relationship Id="rId2" Type="http://schemas.openxmlformats.org/officeDocument/2006/relationships/hyperlink" Target="https://imagosloveniae.net/prizorisce/slovenska-filharmonij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lodija.si/tolkala-percussion/cajon/cajon-cp-107-x-one-fingerprint-schlagwerk" TargetMode="External"/><Relationship Id="rId11" Type="http://schemas.openxmlformats.org/officeDocument/2006/relationships/hyperlink" Target="https://www.lastra.si/gewa-table-bell-brass-3x6-cm" TargetMode="External"/><Relationship Id="rId5" Type="http://schemas.openxmlformats.org/officeDocument/2006/relationships/hyperlink" Target="https://www.gear4music.si/sl/Bobni-in-tolkala/Childrens-Drum-Kit-by-Gear4music-Red/2MMS" TargetMode="External"/><Relationship Id="rId15" Type="http://schemas.openxmlformats.org/officeDocument/2006/relationships/hyperlink" Target="https://www.filharmonija.si/zgodovina/academia-philharmonicorum-1701/" TargetMode="External"/><Relationship Id="rId10" Type="http://schemas.openxmlformats.org/officeDocument/2006/relationships/hyperlink" Target="https://www.symphony.si/tolkala/cinele-16-brass-marching-meinl" TargetMode="External"/><Relationship Id="rId4" Type="http://schemas.openxmlformats.org/officeDocument/2006/relationships/hyperlink" Target="https://www.os-domzale.si/kulturni-dan-v-slovenski-filharmoniji-v-ljubljani-2-razred/" TargetMode="External"/><Relationship Id="rId9" Type="http://schemas.openxmlformats.org/officeDocument/2006/relationships/hyperlink" Target="https://www.amazon.com/Tongue-Hand-Celtic-Minor-Steel/dp/B072Q59VJH?ref_=fsclp_pl_dp_13" TargetMode="External"/><Relationship Id="rId14" Type="http://schemas.openxmlformats.org/officeDocument/2006/relationships/hyperlink" Target="https://revija.ognjisce.si/index.php?option=com_content&amp;view=article&amp;id=2049:24-julij&amp;catid=55:spominjamo-se&amp;Itemid=19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3gp"/><Relationship Id="rId7" Type="http://schemas.openxmlformats.org/officeDocument/2006/relationships/image" Target="../media/image6.jpeg"/><Relationship Id="rId2" Type="http://schemas.microsoft.com/office/2007/relationships/media" Target="../media/media2.3gp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ESOi558-0Ao?start=25&amp;feature=oembed" TargetMode="External"/><Relationship Id="rId7" Type="http://schemas.openxmlformats.org/officeDocument/2006/relationships/image" Target="../media/image13.jpeg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.png"/><Relationship Id="rId3" Type="http://schemas.microsoft.com/office/2007/relationships/media" Target="../media/media8.3gp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jpeg"/><Relationship Id="rId4" Type="http://schemas.openxmlformats.org/officeDocument/2006/relationships/audio" Target="../media/media8.3g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JrnKuTGtoBg?feature=oembed" TargetMode="External"/><Relationship Id="rId7" Type="http://schemas.openxmlformats.org/officeDocument/2006/relationships/image" Target="../media/image24.jpeg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7F6FE3C2-780A-42B1-AB92-47121F73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06" y="242129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6D2DD3E-2635-4BDC-B665-40AF21A90FE1}"/>
              </a:ext>
            </a:extLst>
          </p:cNvPr>
          <p:cNvSpPr txBox="1"/>
          <p:nvPr/>
        </p:nvSpPr>
        <p:spPr>
          <a:xfrm>
            <a:off x="777703" y="4307843"/>
            <a:ext cx="3489498" cy="2272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Kulturni</a:t>
            </a:r>
            <a:r>
              <a:rPr lang="en-US" sz="23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SLOVENSKA</a:t>
            </a:r>
            <a:endParaRPr lang="sl-SI" sz="36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FILHARMONIJA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E79FFDE8-E8AE-42AF-98FC-197F00AC9073}"/>
              </a:ext>
            </a:extLst>
          </p:cNvPr>
          <p:cNvCxnSpPr>
            <a:cxnSpLocks/>
          </p:cNvCxnSpPr>
          <p:nvPr/>
        </p:nvCxnSpPr>
        <p:spPr>
          <a:xfrm>
            <a:off x="7999046" y="2089396"/>
            <a:ext cx="1624401" cy="0"/>
          </a:xfrm>
          <a:prstGeom prst="line">
            <a:avLst/>
          </a:prstGeom>
          <a:ln w="34925">
            <a:solidFill>
              <a:srgbClr val="B7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lika 23">
            <a:extLst>
              <a:ext uri="{FF2B5EF4-FFF2-40B4-BE49-F238E27FC236}">
                <a16:creationId xmlns:a16="http://schemas.microsoft.com/office/drawing/2014/main" id="{7896DFEA-622A-4FA8-A31D-533D48DAD72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9" y="193995"/>
            <a:ext cx="5432612" cy="40206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32480017-FE96-4536-9047-12099E0F1402}"/>
              </a:ext>
            </a:extLst>
          </p:cNvPr>
          <p:cNvSpPr/>
          <p:nvPr/>
        </p:nvSpPr>
        <p:spPr>
          <a:xfrm>
            <a:off x="5908821" y="591029"/>
            <a:ext cx="6096000" cy="1166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KONCERT DOMA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79988985-7F91-49DB-A0F4-734F5475565D}"/>
              </a:ext>
            </a:extLst>
          </p:cNvPr>
          <p:cNvGrpSpPr/>
          <p:nvPr/>
        </p:nvGrpSpPr>
        <p:grpSpPr>
          <a:xfrm>
            <a:off x="5158123" y="3630466"/>
            <a:ext cx="1168400" cy="1168400"/>
            <a:chOff x="5839072" y="3727133"/>
            <a:chExt cx="1405925" cy="1405925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D863511-B269-427F-9B46-108777E2A162}"/>
                </a:ext>
              </a:extLst>
            </p:cNvPr>
            <p:cNvSpPr/>
            <p:nvPr/>
          </p:nvSpPr>
          <p:spPr>
            <a:xfrm>
              <a:off x="5839072" y="3727133"/>
              <a:ext cx="1405925" cy="1405925"/>
            </a:xfrm>
            <a:prstGeom prst="ellipse">
              <a:avLst/>
            </a:prstGeom>
            <a:solidFill>
              <a:srgbClr val="B70926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Pravokotnik 28">
              <a:extLst>
                <a:ext uri="{FF2B5EF4-FFF2-40B4-BE49-F238E27FC236}">
                  <a16:creationId xmlns:a16="http://schemas.microsoft.com/office/drawing/2014/main" id="{FC5368A7-2A8C-4AA4-81AA-4CA7FEFA066D}"/>
                </a:ext>
              </a:extLst>
            </p:cNvPr>
            <p:cNvSpPr/>
            <p:nvPr/>
          </p:nvSpPr>
          <p:spPr>
            <a:xfrm>
              <a:off x="6213695" y="3984677"/>
              <a:ext cx="812021" cy="646331"/>
            </a:xfrm>
            <a:prstGeom prst="rect">
              <a:avLst/>
            </a:prstGeom>
            <a:ln w="4127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endParaRPr lang="sl-SI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Glas_200404_11">
            <a:hlinkClick r:id="" action="ppaction://media"/>
            <a:extLst>
              <a:ext uri="{FF2B5EF4-FFF2-40B4-BE49-F238E27FC236}">
                <a16:creationId xmlns:a16="http://schemas.microsoft.com/office/drawing/2014/main" id="{4DE09717-6A7B-4438-B945-6FC0FA6873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1954" y="5951387"/>
            <a:ext cx="487363" cy="487363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D04D229-88C7-4051-A426-D1C9605EE40E}"/>
              </a:ext>
            </a:extLst>
          </p:cNvPr>
          <p:cNvSpPr txBox="1"/>
          <p:nvPr/>
        </p:nvSpPr>
        <p:spPr>
          <a:xfrm>
            <a:off x="7267645" y="6254084"/>
            <a:ext cx="386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Pripravila: Irena Mučibabić, OŠ Rodica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4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ou peeking out, meekly saying &quot;hey&quot;">
            <a:extLst>
              <a:ext uri="{FF2B5EF4-FFF2-40B4-BE49-F238E27FC236}">
                <a16:creationId xmlns:a16="http://schemas.microsoft.com/office/drawing/2014/main" id="{1A259607-6930-4575-ABDF-EAD24100A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2"/>
          <a:stretch/>
        </p:blipFill>
        <p:spPr bwMode="auto">
          <a:xfrm>
            <a:off x="-1" y="1627094"/>
            <a:ext cx="3025589" cy="52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C58BC1D-8766-486A-9C0F-CAFF6666E12C}"/>
              </a:ext>
            </a:extLst>
          </p:cNvPr>
          <p:cNvSpPr txBox="1"/>
          <p:nvPr/>
        </p:nvSpPr>
        <p:spPr>
          <a:xfrm>
            <a:off x="797858" y="809544"/>
            <a:ext cx="1059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Ko razmisliš, kakšen bo tvoj koncert, kje ga boš imel in kdaj, pripravi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vstopnice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A2B0079-A675-4B41-B429-82954CC5CC4D}"/>
              </a:ext>
            </a:extLst>
          </p:cNvPr>
          <p:cNvGrpSpPr/>
          <p:nvPr/>
        </p:nvGrpSpPr>
        <p:grpSpPr>
          <a:xfrm>
            <a:off x="2622867" y="2374593"/>
            <a:ext cx="9204290" cy="3530118"/>
            <a:chOff x="2226627" y="2455873"/>
            <a:chExt cx="9204290" cy="3530118"/>
          </a:xfrm>
        </p:grpSpPr>
        <p:sp>
          <p:nvSpPr>
            <p:cNvPr id="3" name="Pravokotnik: zaokroženi vogali 2">
              <a:extLst>
                <a:ext uri="{FF2B5EF4-FFF2-40B4-BE49-F238E27FC236}">
                  <a16:creationId xmlns:a16="http://schemas.microsoft.com/office/drawing/2014/main" id="{9BF2B655-76D6-4959-A718-F5BECEE5F0EA}"/>
                </a:ext>
              </a:extLst>
            </p:cNvPr>
            <p:cNvSpPr/>
            <p:nvPr/>
          </p:nvSpPr>
          <p:spPr>
            <a:xfrm rot="20980672">
              <a:off x="2226627" y="2455873"/>
              <a:ext cx="8619565" cy="3079377"/>
            </a:xfrm>
            <a:prstGeom prst="roundRect">
              <a:avLst/>
            </a:prstGeom>
            <a:solidFill>
              <a:schemeClr val="bg1"/>
            </a:solidFill>
            <a:ln w="53975">
              <a:solidFill>
                <a:srgbClr val="B70926"/>
              </a:solidFill>
            </a:ln>
            <a:effectLst>
              <a:reflection stA="45000" endPos="1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oljeZBesedilom 3">
              <a:extLst>
                <a:ext uri="{FF2B5EF4-FFF2-40B4-BE49-F238E27FC236}">
                  <a16:creationId xmlns:a16="http://schemas.microsoft.com/office/drawing/2014/main" id="{3F8C9C4A-5E34-4FE9-A445-6872EBB08CF1}"/>
                </a:ext>
              </a:extLst>
            </p:cNvPr>
            <p:cNvSpPr txBox="1"/>
            <p:nvPr/>
          </p:nvSpPr>
          <p:spPr>
            <a:xfrm rot="20980672">
              <a:off x="4122334" y="2747916"/>
              <a:ext cx="513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200" b="1" dirty="0">
                  <a:solidFill>
                    <a:srgbClr val="C0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VEČERNI ROMPOMPOM</a:t>
              </a:r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FB3949C9-A496-49B6-9013-598D671F046C}"/>
                </a:ext>
              </a:extLst>
            </p:cNvPr>
            <p:cNvSpPr txBox="1"/>
            <p:nvPr/>
          </p:nvSpPr>
          <p:spPr>
            <a:xfrm rot="20980672">
              <a:off x="4277071" y="3548418"/>
              <a:ext cx="6218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200" b="1" dirty="0">
                  <a:latin typeface="Comic Sans MS" panose="030F0702030302020204" pitchFamily="66" charset="0"/>
                  <a:cs typeface="Calibri" panose="020F0502020204030204" pitchFamily="34" charset="0"/>
                </a:rPr>
                <a:t>z glasbeno skupino KASTROLA </a:t>
              </a:r>
            </a:p>
          </p:txBody>
        </p:sp>
        <p:pic>
          <p:nvPicPr>
            <p:cNvPr id="9" name="Slika 8" descr="Slika, ki vsebuje besede kuhinjska posoda, sedeče, rdeča, miza&#10;&#10;Opis je samodejno ustvarjen">
              <a:extLst>
                <a:ext uri="{FF2B5EF4-FFF2-40B4-BE49-F238E27FC236}">
                  <a16:creationId xmlns:a16="http://schemas.microsoft.com/office/drawing/2014/main" id="{14431499-C7AF-4CC1-85E4-D05F567DE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19708765">
              <a:off x="2620483" y="3375895"/>
              <a:ext cx="1369880" cy="1369880"/>
            </a:xfrm>
            <a:prstGeom prst="rect">
              <a:avLst/>
            </a:prstGeom>
          </p:spPr>
        </p:pic>
        <p:pic>
          <p:nvPicPr>
            <p:cNvPr id="11" name="Slika 10" descr="Slika, ki vsebuje besede igra&#10;&#10;Opis je samodejno ustvarjen">
              <a:extLst>
                <a:ext uri="{FF2B5EF4-FFF2-40B4-BE49-F238E27FC236}">
                  <a16:creationId xmlns:a16="http://schemas.microsoft.com/office/drawing/2014/main" id="{543B1734-A1C8-4531-B4A8-E129C753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rot="20980672">
              <a:off x="2633394" y="4721706"/>
              <a:ext cx="1685713" cy="1264285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0762F027-8E9F-4D81-86DE-9CE35857C1ED}"/>
                </a:ext>
              </a:extLst>
            </p:cNvPr>
            <p:cNvSpPr txBox="1"/>
            <p:nvPr/>
          </p:nvSpPr>
          <p:spPr>
            <a:xfrm rot="20980672">
              <a:off x="5212847" y="4298707"/>
              <a:ext cx="6218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latin typeface="Comic Sans MS" panose="030F0702030302020204" pitchFamily="66" charset="0"/>
                  <a:cs typeface="Calibri" panose="020F0502020204030204" pitchFamily="34" charset="0"/>
                </a:rPr>
                <a:t>ob 18. uri v dnevni sobi</a:t>
              </a:r>
            </a:p>
          </p:txBody>
        </p:sp>
      </p:grpSp>
      <p:pic>
        <p:nvPicPr>
          <p:cNvPr id="5" name="Glas_200404_32">
            <a:hlinkClick r:id="" action="ppaction://media"/>
            <a:extLst>
              <a:ext uri="{FF2B5EF4-FFF2-40B4-BE49-F238E27FC236}">
                <a16:creationId xmlns:a16="http://schemas.microsoft.com/office/drawing/2014/main" id="{E6EB3E59-B07F-4ED7-80B4-DA79A5916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2004" y="5957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5190C3D2-B200-4B32-A4A2-8336DB7ACB82}"/>
              </a:ext>
            </a:extLst>
          </p:cNvPr>
          <p:cNvSpPr/>
          <p:nvPr/>
        </p:nvSpPr>
        <p:spPr>
          <a:xfrm>
            <a:off x="883920" y="4687722"/>
            <a:ext cx="5212080" cy="1362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je koncertna dvorana daleč, </a:t>
            </a:r>
            <a:b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poskrbiš tudi za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prevoz. 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česa lahko narediš avtobus ali avto?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0F9B2169-405E-4916-8698-0E07FC0C5E00}"/>
              </a:ext>
            </a:extLst>
          </p:cNvPr>
          <p:cNvSpPr/>
          <p:nvPr/>
        </p:nvSpPr>
        <p:spPr>
          <a:xfrm>
            <a:off x="6985449" y="865869"/>
            <a:ext cx="4568115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Dvorano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ogled koncerta ustrezno pripravi, da bodo poslušalci lahko udobno sedeli.  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F7BD8E15-E3A9-4EC9-8F94-0A7373A7E15F}"/>
              </a:ext>
            </a:extLst>
          </p:cNvPr>
          <p:cNvSpPr/>
          <p:nvPr/>
        </p:nvSpPr>
        <p:spPr>
          <a:xfrm>
            <a:off x="883920" y="3347076"/>
            <a:ext cx="6614160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koncertno dvorano lahko urediš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garderobo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kjer bodo obiskovalci odložili plašče in jakne.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Bitmoji Image">
            <a:extLst>
              <a:ext uri="{FF2B5EF4-FFF2-40B4-BE49-F238E27FC236}">
                <a16:creationId xmlns:a16="http://schemas.microsoft.com/office/drawing/2014/main" id="{77F22264-5020-4BD6-A9F8-3D5329F5F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3" b="19480"/>
          <a:stretch/>
        </p:blipFill>
        <p:spPr bwMode="auto">
          <a:xfrm>
            <a:off x="6347013" y="3678063"/>
            <a:ext cx="5844988" cy="31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C179A41-3FB9-412F-944C-B26EA7A553DD}"/>
              </a:ext>
            </a:extLst>
          </p:cNvPr>
          <p:cNvGrpSpPr/>
          <p:nvPr/>
        </p:nvGrpSpPr>
        <p:grpSpPr>
          <a:xfrm>
            <a:off x="965200" y="0"/>
            <a:ext cx="5760720" cy="3215083"/>
            <a:chOff x="335280" y="-71997"/>
            <a:chExt cx="5760720" cy="3215083"/>
          </a:xfrm>
        </p:grpSpPr>
        <p:pic>
          <p:nvPicPr>
            <p:cNvPr id="11270" name="Picture 6" descr="Bitmoji Image">
              <a:extLst>
                <a:ext uri="{FF2B5EF4-FFF2-40B4-BE49-F238E27FC236}">
                  <a16:creationId xmlns:a16="http://schemas.microsoft.com/office/drawing/2014/main" id="{D650D923-8A51-470E-925B-1D2E5A0A4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917" y="-71997"/>
              <a:ext cx="3215083" cy="321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Miselni oblaček: oblak 7">
              <a:extLst>
                <a:ext uri="{FF2B5EF4-FFF2-40B4-BE49-F238E27FC236}">
                  <a16:creationId xmlns:a16="http://schemas.microsoft.com/office/drawing/2014/main" id="{31663EC1-6D43-4D13-BDA1-920E3BB5736E}"/>
                </a:ext>
              </a:extLst>
            </p:cNvPr>
            <p:cNvSpPr/>
            <p:nvPr/>
          </p:nvSpPr>
          <p:spPr>
            <a:xfrm>
              <a:off x="335280" y="325120"/>
              <a:ext cx="2783840" cy="2103119"/>
            </a:xfrm>
            <a:prstGeom prst="cloudCallout">
              <a:avLst>
                <a:gd name="adj1" fmla="val 79244"/>
                <a:gd name="adj2" fmla="val -23518"/>
              </a:avLst>
            </a:prstGeom>
            <a:solidFill>
              <a:srgbClr val="FFFFCC"/>
            </a:solidFill>
            <a:ln w="38100">
              <a:solidFill>
                <a:srgbClr val="B709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:a16="http://schemas.microsoft.com/office/drawing/2014/main" id="{59434E27-BF2D-4990-BB15-AE985E944192}"/>
                </a:ext>
              </a:extLst>
            </p:cNvPr>
            <p:cNvSpPr txBox="1"/>
            <p:nvPr/>
          </p:nvSpPr>
          <p:spPr>
            <a:xfrm>
              <a:off x="827740" y="714959"/>
              <a:ext cx="16253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Sedenje na namišljenem stolu ni ravno udobno.</a:t>
              </a:r>
            </a:p>
          </p:txBody>
        </p:sp>
      </p:grpSp>
      <p:pic>
        <p:nvPicPr>
          <p:cNvPr id="7" name="Glas_200404_33">
            <a:hlinkClick r:id="" action="ppaction://media"/>
            <a:extLst>
              <a:ext uri="{FF2B5EF4-FFF2-40B4-BE49-F238E27FC236}">
                <a16:creationId xmlns:a16="http://schemas.microsoft.com/office/drawing/2014/main" id="{E4E0700E-6BEB-46B1-8489-F97399A2B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4677" y="902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igrača, risba&#10;&#10;Opis je samodejno ustvarjen">
            <a:extLst>
              <a:ext uri="{FF2B5EF4-FFF2-40B4-BE49-F238E27FC236}">
                <a16:creationId xmlns:a16="http://schemas.microsoft.com/office/drawing/2014/main" id="{F71F28C9-EE68-4F93-960D-E512A24D5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10085" r="16352" b="14421"/>
          <a:stretch/>
        </p:blipFill>
        <p:spPr>
          <a:xfrm>
            <a:off x="203200" y="2550160"/>
            <a:ext cx="4653280" cy="4307840"/>
          </a:xfrm>
          <a:prstGeom prst="rect">
            <a:avLst/>
          </a:prstGeom>
        </p:spPr>
      </p:pic>
      <p:sp>
        <p:nvSpPr>
          <p:cNvPr id="4" name="Oblaček govora: elipsa 3">
            <a:extLst>
              <a:ext uri="{FF2B5EF4-FFF2-40B4-BE49-F238E27FC236}">
                <a16:creationId xmlns:a16="http://schemas.microsoft.com/office/drawing/2014/main" id="{84D211BE-11C3-40DD-8957-31D9F73F813F}"/>
              </a:ext>
            </a:extLst>
          </p:cNvPr>
          <p:cNvSpPr/>
          <p:nvPr/>
        </p:nvSpPr>
        <p:spPr>
          <a:xfrm>
            <a:off x="4683760" y="751840"/>
            <a:ext cx="6146800" cy="2011680"/>
          </a:xfrm>
          <a:prstGeom prst="wedgeEllipseCallout">
            <a:avLst>
              <a:gd name="adj1" fmla="val -66496"/>
              <a:gd name="adj2" fmla="val 99009"/>
            </a:avLst>
          </a:prstGeom>
          <a:solidFill>
            <a:srgbClr val="FFFFCC"/>
          </a:solidFill>
          <a:ln w="38100">
            <a:solidFill>
              <a:srgbClr val="AC1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A607EB0-6844-4800-B8A4-023DE35F9484}"/>
              </a:ext>
            </a:extLst>
          </p:cNvPr>
          <p:cNvSpPr txBox="1"/>
          <p:nvPr/>
        </p:nvSpPr>
        <p:spPr>
          <a:xfrm>
            <a:off x="5648960" y="1465292"/>
            <a:ext cx="455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Želim ti uspešen </a:t>
            </a:r>
            <a:r>
              <a:rPr lang="sl-SI" sz="3200" b="1" dirty="0">
                <a:latin typeface="Calibri" panose="020F0502020204030204" pitchFamily="34" charset="0"/>
                <a:cs typeface="Calibri" panose="020F0502020204030204" pitchFamily="34" charset="0"/>
              </a:rPr>
              <a:t>koncert</a:t>
            </a:r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3B321D5-7D1E-41A4-90C9-A647D961AB1C}"/>
              </a:ext>
            </a:extLst>
          </p:cNvPr>
          <p:cNvSpPr txBox="1"/>
          <p:nvPr/>
        </p:nvSpPr>
        <p:spPr>
          <a:xfrm>
            <a:off x="7264404" y="4094481"/>
            <a:ext cx="4805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Če želiš, mi lahko pošlješ kakšno fotografijo ali filmček s koncerta.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Pozdravček,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	učiteljica Irena</a:t>
            </a:r>
          </a:p>
        </p:txBody>
      </p:sp>
      <p:pic>
        <p:nvPicPr>
          <p:cNvPr id="2" name="Glas_200404_35">
            <a:hlinkClick r:id="" action="ppaction://media"/>
            <a:extLst>
              <a:ext uri="{FF2B5EF4-FFF2-40B4-BE49-F238E27FC236}">
                <a16:creationId xmlns:a16="http://schemas.microsoft.com/office/drawing/2014/main" id="{739974FB-584E-4302-8052-715060FE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1437" y="4216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7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82B69D22-05CF-4B0F-B813-0A8D90307CB7}"/>
              </a:ext>
            </a:extLst>
          </p:cNvPr>
          <p:cNvSpPr/>
          <p:nvPr/>
        </p:nvSpPr>
        <p:spPr>
          <a:xfrm>
            <a:off x="817841" y="195139"/>
            <a:ext cx="8804874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Viri fotografij:</a:t>
            </a: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Slovenska filharmonija</a:t>
            </a:r>
          </a:p>
          <a:p>
            <a:r>
              <a:rPr lang="sl-SI" sz="11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https://imagosloveniae.net/prizorisce/slovenska-filharmonija/</a:t>
            </a:r>
            <a:endParaRPr lang="sl-SI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Slovenska filharmonija z ozadjem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https://www.rtvslo.si/kultura/drugo/slovenska-filharmonija-kulturni-spomenik/157248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 Franci</a:t>
            </a:r>
          </a:p>
          <a:p>
            <a:r>
              <a:rPr lang="sl-SI" sz="1100" dirty="0">
                <a:solidFill>
                  <a:srgbClr val="2998E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https://www.os-domzale.si/kulturni-dan-v-slovenski-filharmoniji-v-ljubljani-2-razred/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baterija bobnov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https://www.gear4music.si/sl/Bobni-in-tolkala/Childrens-Drum-Kit-by-Gear4music-Red/2MMS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kahon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https://www.melodija.si/tolkala-percussion/cajon/cajon-cp-107-x-one-fingerprint-schlagwerk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kastanjete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https://www.lastra.si/lp-kastanjete-professional-lp432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vibrafon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http://www.melodija.si/vibrafon-yv-1605-srebrn-yamaha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pan drum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https://www.amazon.com/Tongue-Hand-Celtic-Minor-Steel/dp/B072Q59VJH?ref_=fsclp_pl_dp_13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činele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https://www.symphony.si/tolkala/cinele-16-brass-marching-meinl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zvonec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https://www.lastra.si/gewa-table-bell-brass-3x6-cm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zbor - vaja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https://www.facebook.com/photo?fbid=3076906222342459&amp;set=a.999085840124518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</a:rPr>
              <a:t>nastop zbora</a:t>
            </a:r>
          </a:p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https://www.facebook.com/351334191566356/videos/2306185122825882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D151A27B-061F-4522-A4BC-F48BC3320477}"/>
              </a:ext>
            </a:extLst>
          </p:cNvPr>
          <p:cNvSpPr/>
          <p:nvPr/>
        </p:nvSpPr>
        <p:spPr>
          <a:xfrm>
            <a:off x="7117930" y="871859"/>
            <a:ext cx="42629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https://revija.ognjisce.si/index.php?option=com_content&amp;view=article&amp;id=2049:24-julij&amp;catid=55:spominjamo-se&amp;Itemid=191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FD7E405-CED1-48B4-A549-1519BF2770C4}"/>
              </a:ext>
            </a:extLst>
          </p:cNvPr>
          <p:cNvSpPr txBox="1"/>
          <p:nvPr/>
        </p:nvSpPr>
        <p:spPr>
          <a:xfrm>
            <a:off x="7111256" y="348833"/>
            <a:ext cx="378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Viri ostalih podatkov: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580B428-F840-41AE-AE2E-81B251787633}"/>
              </a:ext>
            </a:extLst>
          </p:cNvPr>
          <p:cNvSpPr/>
          <p:nvPr/>
        </p:nvSpPr>
        <p:spPr>
          <a:xfrm>
            <a:off x="7122018" y="1556379"/>
            <a:ext cx="45095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https://www.filharmonija.si/zgodovina/academia-philharmonicorum-1701/</a:t>
            </a:r>
            <a:endParaRPr lang="sl-SI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1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8A63015F-05DE-4755-ACDA-5D0221E11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65" t="-38312" r="139265" b="73416"/>
          <a:stretch/>
        </p:blipFill>
        <p:spPr>
          <a:xfrm>
            <a:off x="-412082" y="968485"/>
            <a:ext cx="3791479" cy="24605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DD616D44-1A55-49D1-8597-260C0AF44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4"/>
          <a:stretch/>
        </p:blipFill>
        <p:spPr>
          <a:xfrm>
            <a:off x="3769546" y="4273493"/>
            <a:ext cx="3982542" cy="2584507"/>
          </a:xfrm>
          <a:prstGeom prst="rect">
            <a:avLst/>
          </a:prstGeom>
        </p:spPr>
      </p:pic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5EDBE80D-01B5-4976-9F9E-F44E4B894B40}"/>
              </a:ext>
            </a:extLst>
          </p:cNvPr>
          <p:cNvCxnSpPr>
            <a:cxnSpLocks/>
          </p:cNvCxnSpPr>
          <p:nvPr/>
        </p:nvCxnSpPr>
        <p:spPr>
          <a:xfrm>
            <a:off x="8310880" y="2698693"/>
            <a:ext cx="1727200" cy="0"/>
          </a:xfrm>
          <a:prstGeom prst="line">
            <a:avLst/>
          </a:prstGeom>
          <a:ln w="34925">
            <a:solidFill>
              <a:srgbClr val="B7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5493E96-F668-4907-B57C-DFB3544324B6}"/>
              </a:ext>
            </a:extLst>
          </p:cNvPr>
          <p:cNvSpPr/>
          <p:nvPr/>
        </p:nvSpPr>
        <p:spPr>
          <a:xfrm>
            <a:off x="397633" y="4578956"/>
            <a:ext cx="3686687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tej zgradbi domuje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Slovenska filharmonija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 osrednja slovenska glasbena ustanova.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BCB201F3-0932-443C-A98F-FF0150D3E9CE}"/>
              </a:ext>
            </a:extLst>
          </p:cNvPr>
          <p:cNvSpPr/>
          <p:nvPr/>
        </p:nvSpPr>
        <p:spPr>
          <a:xfrm>
            <a:off x="7055487" y="617676"/>
            <a:ext cx="4267200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Tako jo vidiš, če stojiš na Kongresnem trgu v Ljubljani blizu Hiše iluzij.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Nad njo v ozadju vidiš grad.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564ADC-DB9A-4602-BADF-5C627848F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" y="55617"/>
            <a:ext cx="5715000" cy="42862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87C696-E386-4BF2-8D9D-35589B729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1" t="-4185" b="-1"/>
          <a:stretch/>
        </p:blipFill>
        <p:spPr bwMode="auto">
          <a:xfrm rot="730804">
            <a:off x="6897243" y="3117954"/>
            <a:ext cx="1852719" cy="2447826"/>
          </a:xfrm>
          <a:prstGeom prst="rect">
            <a:avLst/>
          </a:prstGeom>
          <a:noFill/>
          <a:ln>
            <a:solidFill>
              <a:srgbClr val="DC24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9492F062-F312-45ED-A643-473BAD5151B9}"/>
              </a:ext>
            </a:extLst>
          </p:cNvPr>
          <p:cNvSpPr/>
          <p:nvPr/>
        </p:nvSpPr>
        <p:spPr>
          <a:xfrm>
            <a:off x="8879278" y="3987515"/>
            <a:ext cx="29150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Stavbo so zgradili med letoma 1889 in 1891.</a:t>
            </a:r>
          </a:p>
          <a:p>
            <a:pPr algn="ctr"/>
            <a:endParaRPr lang="sl-SI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Letnica 1701 na stavbi pa ti pove, kdaj je bila ustanovljena </a:t>
            </a:r>
          </a:p>
          <a:p>
            <a:pPr algn="ctr"/>
            <a:r>
              <a:rPr lang="sl-SI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Academia</a:t>
            </a: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philharmonicorum</a:t>
            </a: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l-SI" dirty="0"/>
          </a:p>
        </p:txBody>
      </p:sp>
      <p:pic>
        <p:nvPicPr>
          <p:cNvPr id="7" name="Glas_200404_7">
            <a:hlinkClick r:id="" action="ppaction://media"/>
            <a:extLst>
              <a:ext uri="{FF2B5EF4-FFF2-40B4-BE49-F238E27FC236}">
                <a16:creationId xmlns:a16="http://schemas.microsoft.com/office/drawing/2014/main" id="{42B38EFB-2F29-469B-8690-7253B2A9B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2991" y="62039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1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4 07 1667-Janez-Bertold-Hoffern">
            <a:extLst>
              <a:ext uri="{FF2B5EF4-FFF2-40B4-BE49-F238E27FC236}">
                <a16:creationId xmlns:a16="http://schemas.microsoft.com/office/drawing/2014/main" id="{BE886486-A025-4792-9C1D-B46C4FA0E5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3" y="1504260"/>
            <a:ext cx="3655060" cy="43923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CDCF10-0D50-41C9-B458-E3CBF98B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1" t="-4185" b="-1"/>
          <a:stretch/>
        </p:blipFill>
        <p:spPr bwMode="auto">
          <a:xfrm>
            <a:off x="7859919" y="999971"/>
            <a:ext cx="4013834" cy="5303107"/>
          </a:xfrm>
          <a:prstGeom prst="rect">
            <a:avLst/>
          </a:prstGeom>
          <a:noFill/>
          <a:ln>
            <a:solidFill>
              <a:srgbClr val="DC24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DDB50AD2-5821-452F-B026-330B07AC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5" y="1627724"/>
            <a:ext cx="4895215" cy="48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79067303-E6E0-406D-AC89-3302601EC5CC}"/>
              </a:ext>
            </a:extLst>
          </p:cNvPr>
          <p:cNvSpPr/>
          <p:nvPr/>
        </p:nvSpPr>
        <p:spPr>
          <a:xfrm>
            <a:off x="843388" y="5974793"/>
            <a:ext cx="324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Janez BERTOLD H</a:t>
            </a:r>
            <a:r>
              <a:rPr lang="az-Cyrl-AZ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ӧ</a:t>
            </a:r>
            <a:r>
              <a:rPr lang="sl-SI" cap="all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FFERN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C6C890A1-D30E-4E88-A738-57B6E1CC2596}"/>
              </a:ext>
            </a:extLst>
          </p:cNvPr>
          <p:cNvSpPr/>
          <p:nvPr/>
        </p:nvSpPr>
        <p:spPr>
          <a:xfrm>
            <a:off x="318247" y="335061"/>
            <a:ext cx="4385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Te zanima, kaj je bila </a:t>
            </a:r>
          </a:p>
          <a:p>
            <a:pPr algn="ctr"/>
            <a:r>
              <a:rPr lang="sl-SI" sz="2400" b="1" dirty="0" err="1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Academida</a:t>
            </a:r>
            <a:r>
              <a:rPr lang="sl-SI" sz="2400" b="1" dirty="0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 err="1">
                <a:solidFill>
                  <a:srgbClr val="AC1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pfilharmonicorum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Glas_200404_4">
            <a:hlinkClick r:id="" action="ppaction://media"/>
            <a:extLst>
              <a:ext uri="{FF2B5EF4-FFF2-40B4-BE49-F238E27FC236}">
                <a16:creationId xmlns:a16="http://schemas.microsoft.com/office/drawing/2014/main" id="{D47BFCC1-740A-455C-812D-D91CAE567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7955" y="512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2CA50C0B-6CCB-4C17-8695-6689C913021B}"/>
              </a:ext>
            </a:extLst>
          </p:cNvPr>
          <p:cNvSpPr/>
          <p:nvPr/>
        </p:nvSpPr>
        <p:spPr>
          <a:xfrm>
            <a:off x="406400" y="390852"/>
            <a:ext cx="450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zgradbi, kjer je Slovenska filharmonija, domuje </a:t>
            </a: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Tam odmevajo čudoviti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glasovi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pevcev in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zvoki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glasbil. </a:t>
            </a: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99733FD4-8398-4B8E-96B5-A7501690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6" y="2955640"/>
            <a:ext cx="3624608" cy="36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55525BF-8290-4C41-895A-3B94FF3335B7}"/>
              </a:ext>
            </a:extLst>
          </p:cNvPr>
          <p:cNvGrpSpPr/>
          <p:nvPr/>
        </p:nvGrpSpPr>
        <p:grpSpPr>
          <a:xfrm>
            <a:off x="2498173" y="2195368"/>
            <a:ext cx="3509892" cy="1419197"/>
            <a:chOff x="2509520" y="2464509"/>
            <a:chExt cx="3509892" cy="1419197"/>
          </a:xfrm>
        </p:grpSpPr>
        <p:sp>
          <p:nvSpPr>
            <p:cNvPr id="6" name="Oblaček govora: elipsa 5">
              <a:extLst>
                <a:ext uri="{FF2B5EF4-FFF2-40B4-BE49-F238E27FC236}">
                  <a16:creationId xmlns:a16="http://schemas.microsoft.com/office/drawing/2014/main" id="{890C6B1B-C1C2-4B06-BF03-73ED5A1CA377}"/>
                </a:ext>
              </a:extLst>
            </p:cNvPr>
            <p:cNvSpPr/>
            <p:nvPr/>
          </p:nvSpPr>
          <p:spPr>
            <a:xfrm>
              <a:off x="2509520" y="2464509"/>
              <a:ext cx="3463784" cy="1419197"/>
            </a:xfrm>
            <a:prstGeom prst="wedgeEllipseCallout">
              <a:avLst>
                <a:gd name="adj1" fmla="val -39583"/>
                <a:gd name="adj2" fmla="val 75386"/>
              </a:avLst>
            </a:prstGeom>
            <a:noFill/>
            <a:ln w="38100">
              <a:solidFill>
                <a:srgbClr val="B709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1A063E30-841A-4DD6-B6EC-DFA5BE283EFA}"/>
                </a:ext>
              </a:extLst>
            </p:cNvPr>
            <p:cNvSpPr txBox="1"/>
            <p:nvPr/>
          </p:nvSpPr>
          <p:spPr>
            <a:xfrm>
              <a:off x="2555628" y="2528742"/>
              <a:ext cx="34637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Kaj?! </a:t>
              </a:r>
              <a:b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sl-SI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A v simfoničnem orkestru res ni kitaristov?  </a:t>
              </a:r>
            </a:p>
          </p:txBody>
        </p:sp>
      </p:grpSp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8E09F653-82A2-4D8D-A626-A9138142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20" y="2769903"/>
            <a:ext cx="3996083" cy="39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tmoji Image">
            <a:extLst>
              <a:ext uri="{FF2B5EF4-FFF2-40B4-BE49-F238E27FC236}">
                <a16:creationId xmlns:a16="http://schemas.microsoft.com/office/drawing/2014/main" id="{7CD99EC3-FBCF-4A74-A677-45BA9D03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2103" y="1527246"/>
            <a:ext cx="1115449" cy="982274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48D30226-F352-4985-B516-4DB620BB62C3}"/>
              </a:ext>
            </a:extLst>
          </p:cNvPr>
          <p:cNvSpPr/>
          <p:nvPr/>
        </p:nvSpPr>
        <p:spPr>
          <a:xfrm>
            <a:off x="9022080" y="584807"/>
            <a:ext cx="2357120" cy="1815538"/>
          </a:xfrm>
          <a:prstGeom prst="wedgeEllipseCallout">
            <a:avLst>
              <a:gd name="adj1" fmla="val -61997"/>
              <a:gd name="adj2" fmla="val 92734"/>
            </a:avLst>
          </a:prstGeom>
          <a:noFill/>
          <a:ln w="38100">
            <a:solidFill>
              <a:srgbClr val="B70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808DE5D-9C4D-40FF-9948-509DA1587BE2}"/>
              </a:ext>
            </a:extLst>
          </p:cNvPr>
          <p:cNvSpPr txBox="1"/>
          <p:nvPr/>
        </p:nvSpPr>
        <p:spPr>
          <a:xfrm>
            <a:off x="9178091" y="984744"/>
            <a:ext cx="2205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Pojem kot ptičica, 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kajne?</a:t>
            </a:r>
          </a:p>
        </p:txBody>
      </p:sp>
      <p:sp>
        <p:nvSpPr>
          <p:cNvPr id="8" name="Miselni oblaček: oblak 7">
            <a:extLst>
              <a:ext uri="{FF2B5EF4-FFF2-40B4-BE49-F238E27FC236}">
                <a16:creationId xmlns:a16="http://schemas.microsoft.com/office/drawing/2014/main" id="{BC88854F-61E8-4CBF-B694-C0E39FB9CE93}"/>
              </a:ext>
            </a:extLst>
          </p:cNvPr>
          <p:cNvSpPr/>
          <p:nvPr/>
        </p:nvSpPr>
        <p:spPr>
          <a:xfrm>
            <a:off x="6351268" y="1292847"/>
            <a:ext cx="2357120" cy="1570616"/>
          </a:xfrm>
          <a:prstGeom prst="cloudCallout">
            <a:avLst>
              <a:gd name="adj1" fmla="val 22271"/>
              <a:gd name="adj2" fmla="val 78672"/>
            </a:avLst>
          </a:prstGeom>
          <a:noFill/>
          <a:ln w="38100">
            <a:solidFill>
              <a:srgbClr val="B70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blaček govora: elipsa 8">
            <a:extLst>
              <a:ext uri="{FF2B5EF4-FFF2-40B4-BE49-F238E27FC236}">
                <a16:creationId xmlns:a16="http://schemas.microsoft.com/office/drawing/2014/main" id="{EEB51D41-C494-463C-899C-72B79B39A3BA}"/>
              </a:ext>
            </a:extLst>
          </p:cNvPr>
          <p:cNvSpPr/>
          <p:nvPr/>
        </p:nvSpPr>
        <p:spPr>
          <a:xfrm>
            <a:off x="9519920" y="3217405"/>
            <a:ext cx="2453323" cy="1437475"/>
          </a:xfrm>
          <a:prstGeom prst="wedgeEllipseCallout">
            <a:avLst>
              <a:gd name="adj1" fmla="val 48942"/>
              <a:gd name="adj2" fmla="val 5831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23592AB7-F336-44AC-905F-DFDD70F6F95E}"/>
              </a:ext>
            </a:extLst>
          </p:cNvPr>
          <p:cNvSpPr txBox="1"/>
          <p:nvPr/>
        </p:nvSpPr>
        <p:spPr>
          <a:xfrm>
            <a:off x="9773920" y="3736087"/>
            <a:ext cx="195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Gospa, žal ne.</a:t>
            </a:r>
          </a:p>
        </p:txBody>
      </p:sp>
      <p:sp>
        <p:nvSpPr>
          <p:cNvPr id="14" name="Miselni oblaček: oblak 13">
            <a:extLst>
              <a:ext uri="{FF2B5EF4-FFF2-40B4-BE49-F238E27FC236}">
                <a16:creationId xmlns:a16="http://schemas.microsoft.com/office/drawing/2014/main" id="{C23DDF69-FC72-4307-8089-791CB83E6B10}"/>
              </a:ext>
            </a:extLst>
          </p:cNvPr>
          <p:cNvSpPr/>
          <p:nvPr/>
        </p:nvSpPr>
        <p:spPr>
          <a:xfrm>
            <a:off x="9025283" y="5180261"/>
            <a:ext cx="3261360" cy="1814289"/>
          </a:xfrm>
          <a:prstGeom prst="cloudCallout">
            <a:avLst>
              <a:gd name="adj1" fmla="val -32359"/>
              <a:gd name="adj2" fmla="val 13780"/>
            </a:avLst>
          </a:prstGeom>
          <a:solidFill>
            <a:srgbClr val="B70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AF541BCA-0FE0-4360-9D98-117978119BA3}"/>
              </a:ext>
            </a:extLst>
          </p:cNvPr>
          <p:cNvSpPr txBox="1"/>
          <p:nvPr/>
        </p:nvSpPr>
        <p:spPr>
          <a:xfrm>
            <a:off x="9519919" y="5504328"/>
            <a:ext cx="2453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Ah, nič ne bo z novo službo. Najbolje, da ostanem </a:t>
            </a:r>
            <a:r>
              <a:rPr lang="sl-SI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učiteljica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12BAC601-B3F1-484D-940D-9318CC109FBE}"/>
              </a:ext>
            </a:extLst>
          </p:cNvPr>
          <p:cNvSpPr/>
          <p:nvPr/>
        </p:nvSpPr>
        <p:spPr>
          <a:xfrm>
            <a:off x="3962557" y="4534832"/>
            <a:ext cx="2656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V filharmoniji so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pevci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glasbeniki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ki so tam v službi.</a:t>
            </a:r>
          </a:p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Dopoldne, ko jih mi z učenci obiščemo, </a:t>
            </a: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imajo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vaje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las_200404_14">
            <a:hlinkClick r:id="" action="ppaction://media"/>
            <a:extLst>
              <a:ext uri="{FF2B5EF4-FFF2-40B4-BE49-F238E27FC236}">
                <a16:creationId xmlns:a16="http://schemas.microsoft.com/office/drawing/2014/main" id="{84806E0F-5CAB-4F5A-B2B8-AB6CCFE82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041" y="6092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B74CA7B7-0E72-4F97-845A-56E45A463DBA}"/>
              </a:ext>
            </a:extLst>
          </p:cNvPr>
          <p:cNvSpPr/>
          <p:nvPr/>
        </p:nvSpPr>
        <p:spPr>
          <a:xfrm>
            <a:off x="426720" y="579794"/>
            <a:ext cx="11338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Orkester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je velik. Vodi ga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dirigent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ali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dirigentka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0ABF6AF-FCB5-4E41-9A5A-C24B1E66B63A}"/>
              </a:ext>
            </a:extLst>
          </p:cNvPr>
          <p:cNvSpPr/>
          <p:nvPr/>
        </p:nvSpPr>
        <p:spPr>
          <a:xfrm>
            <a:off x="9800215" y="1574018"/>
            <a:ext cx="2153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Posnetek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koncerta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je dolg.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Izberi si kratek del in prisluhni.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F744AE0-2C94-499F-8303-6077AEACFC00}"/>
              </a:ext>
            </a:extLst>
          </p:cNvPr>
          <p:cNvGrpSpPr/>
          <p:nvPr/>
        </p:nvGrpSpPr>
        <p:grpSpPr>
          <a:xfrm>
            <a:off x="9943053" y="4675684"/>
            <a:ext cx="1868245" cy="1868245"/>
            <a:chOff x="9867152" y="4409961"/>
            <a:chExt cx="1868245" cy="1868245"/>
          </a:xfrm>
        </p:grpSpPr>
        <p:pic>
          <p:nvPicPr>
            <p:cNvPr id="7170" name="Picture 2" descr="Clientmoji">
              <a:extLst>
                <a:ext uri="{FF2B5EF4-FFF2-40B4-BE49-F238E27FC236}">
                  <a16:creationId xmlns:a16="http://schemas.microsoft.com/office/drawing/2014/main" id="{B325F66E-9E1A-457D-AA9F-40DACD6B5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152" y="4409961"/>
              <a:ext cx="1868245" cy="186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nakokraki trikotnik 6">
              <a:extLst>
                <a:ext uri="{FF2B5EF4-FFF2-40B4-BE49-F238E27FC236}">
                  <a16:creationId xmlns:a16="http://schemas.microsoft.com/office/drawing/2014/main" id="{04FC80E1-4D5F-4CF0-9565-74864AFAE1E4}"/>
                </a:ext>
              </a:extLst>
            </p:cNvPr>
            <p:cNvSpPr/>
            <p:nvPr/>
          </p:nvSpPr>
          <p:spPr>
            <a:xfrm rot="11347397">
              <a:off x="10898504" y="4432935"/>
              <a:ext cx="88227" cy="8465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Glas_200404_17">
            <a:hlinkClick r:id="" action="ppaction://media"/>
            <a:extLst>
              <a:ext uri="{FF2B5EF4-FFF2-40B4-BE49-F238E27FC236}">
                <a16:creationId xmlns:a16="http://schemas.microsoft.com/office/drawing/2014/main" id="{AD0074B8-731F-44EC-84A6-7062AF615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194" y="579794"/>
            <a:ext cx="487363" cy="487363"/>
          </a:xfrm>
          <a:prstGeom prst="rect">
            <a:avLst/>
          </a:prstGeom>
        </p:spPr>
      </p:pic>
      <p:pic>
        <p:nvPicPr>
          <p:cNvPr id="5" name="Predstavnost v spletu 4" title="Orkester Slovenske filharmonije s solisti AG, Koncertni abonma 2016/3">
            <a:hlinkClick r:id="" action="ppaction://media"/>
            <a:extLst>
              <a:ext uri="{FF2B5EF4-FFF2-40B4-BE49-F238E27FC236}">
                <a16:creationId xmlns:a16="http://schemas.microsoft.com/office/drawing/2014/main" id="{DD4A5467-3A97-4187-BB0A-EE459EBACF9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0" y="1564640"/>
            <a:ext cx="9410418" cy="529336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5CB0E41-1E75-41E2-9D86-6D01DBDB9D8F}"/>
              </a:ext>
            </a:extLst>
          </p:cNvPr>
          <p:cNvSpPr txBox="1"/>
          <p:nvPr/>
        </p:nvSpPr>
        <p:spPr>
          <a:xfrm>
            <a:off x="9867151" y="3768570"/>
            <a:ext cx="2020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Za predvajanje posnetka klikni z miško na posnetek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8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60EEB6C3-1DCE-4FAC-BCF9-B72FB4FC7020}"/>
              </a:ext>
            </a:extLst>
          </p:cNvPr>
          <p:cNvSpPr/>
          <p:nvPr/>
        </p:nvSpPr>
        <p:spPr>
          <a:xfrm>
            <a:off x="457200" y="407015"/>
            <a:ext cx="5293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Kadar je možno, lahko poslušamo tudi vajo njihovega </a:t>
            </a: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pevskega zbora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Pojejo res ubrano. Tudi kadar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zborovodja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pravi, da morajo kaj zapeti še bolje, se nam zdi, da so že prej peli popolno.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45F4AD-01CB-4EE7-8700-4C62227CF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2"/>
          <a:stretch/>
        </p:blipFill>
        <p:spPr bwMode="auto">
          <a:xfrm>
            <a:off x="74935" y="3362960"/>
            <a:ext cx="5936569" cy="34950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6EDE83-9A6E-426B-9BFD-A4B961AF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67" r="25500" b="11852"/>
          <a:stretch/>
        </p:blipFill>
        <p:spPr>
          <a:xfrm>
            <a:off x="6011504" y="0"/>
            <a:ext cx="6180496" cy="3429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A90CB2E5-9B8A-4747-99D5-70FFD49D0CD5}"/>
              </a:ext>
            </a:extLst>
          </p:cNvPr>
          <p:cNvSpPr/>
          <p:nvPr/>
        </p:nvSpPr>
        <p:spPr>
          <a:xfrm>
            <a:off x="6873238" y="4279483"/>
            <a:ext cx="488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Kadar pevci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nastopajo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so v slavnostnih oblačilih.</a:t>
            </a:r>
          </a:p>
        </p:txBody>
      </p:sp>
      <p:sp>
        <p:nvSpPr>
          <p:cNvPr id="8" name="Puščica: desno 7">
            <a:extLst>
              <a:ext uri="{FF2B5EF4-FFF2-40B4-BE49-F238E27FC236}">
                <a16:creationId xmlns:a16="http://schemas.microsoft.com/office/drawing/2014/main" id="{6970C95A-65E7-4426-824C-197D65FFAF41}"/>
              </a:ext>
            </a:extLst>
          </p:cNvPr>
          <p:cNvSpPr/>
          <p:nvPr/>
        </p:nvSpPr>
        <p:spPr>
          <a:xfrm rot="10800000">
            <a:off x="6873239" y="5588000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: desno 8">
            <a:extLst>
              <a:ext uri="{FF2B5EF4-FFF2-40B4-BE49-F238E27FC236}">
                <a16:creationId xmlns:a16="http://schemas.microsoft.com/office/drawing/2014/main" id="{82258831-4FA9-45B2-947C-35410E9A98B2}"/>
              </a:ext>
            </a:extLst>
          </p:cNvPr>
          <p:cNvSpPr/>
          <p:nvPr/>
        </p:nvSpPr>
        <p:spPr>
          <a:xfrm rot="16200000">
            <a:off x="9042400" y="3635801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887349A-0CA4-4E9E-9758-CE41604A7EE3}"/>
              </a:ext>
            </a:extLst>
          </p:cNvPr>
          <p:cNvSpPr/>
          <p:nvPr/>
        </p:nvSpPr>
        <p:spPr>
          <a:xfrm>
            <a:off x="7878903" y="5503546"/>
            <a:ext cx="3221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vajah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pa so oblečeni 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povsem običajno.</a:t>
            </a:r>
          </a:p>
        </p:txBody>
      </p:sp>
      <p:pic>
        <p:nvPicPr>
          <p:cNvPr id="3" name="Glas_200404_18">
            <a:hlinkClick r:id="" action="ppaction://media"/>
            <a:extLst>
              <a:ext uri="{FF2B5EF4-FFF2-40B4-BE49-F238E27FC236}">
                <a16:creationId xmlns:a16="http://schemas.microsoft.com/office/drawing/2014/main" id="{DD21397D-D4E7-416C-BAD6-1538DC227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4759" y="6191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lturni dan v Slovenski filharmoniji v Ljubljani – 2. RAZRED ...">
            <a:extLst>
              <a:ext uri="{FF2B5EF4-FFF2-40B4-BE49-F238E27FC236}">
                <a16:creationId xmlns:a16="http://schemas.microsoft.com/office/drawing/2014/main" id="{87B432F8-791C-4638-94A2-AE9AE3BF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1" b="12941"/>
          <a:stretch/>
        </p:blipFill>
        <p:spPr bwMode="auto">
          <a:xfrm>
            <a:off x="159123" y="39477"/>
            <a:ext cx="2927457" cy="67107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BC842D39-4E18-49B0-852A-AFF434B8AC54}"/>
              </a:ext>
            </a:extLst>
          </p:cNvPr>
          <p:cNvGrpSpPr/>
          <p:nvPr/>
        </p:nvGrpSpPr>
        <p:grpSpPr>
          <a:xfrm>
            <a:off x="2221882" y="1381760"/>
            <a:ext cx="2029282" cy="2062738"/>
            <a:chOff x="5839072" y="3727133"/>
            <a:chExt cx="1405925" cy="1405925"/>
          </a:xfrm>
        </p:grpSpPr>
        <p:sp>
          <p:nvSpPr>
            <p:cNvPr id="4" name="Elipsa 3">
              <a:extLst>
                <a:ext uri="{FF2B5EF4-FFF2-40B4-BE49-F238E27FC236}">
                  <a16:creationId xmlns:a16="http://schemas.microsoft.com/office/drawing/2014/main" id="{1E8B9143-F146-462C-BE7D-E90194A95E66}"/>
                </a:ext>
              </a:extLst>
            </p:cNvPr>
            <p:cNvSpPr/>
            <p:nvPr/>
          </p:nvSpPr>
          <p:spPr>
            <a:xfrm>
              <a:off x="5839072" y="3727133"/>
              <a:ext cx="1405925" cy="1405925"/>
            </a:xfrm>
            <a:prstGeom prst="ellipse">
              <a:avLst/>
            </a:prstGeom>
            <a:solidFill>
              <a:srgbClr val="B70926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07389523-7227-4281-8929-02734C964BE6}"/>
                </a:ext>
              </a:extLst>
            </p:cNvPr>
            <p:cNvSpPr/>
            <p:nvPr/>
          </p:nvSpPr>
          <p:spPr>
            <a:xfrm>
              <a:off x="6114906" y="4179673"/>
              <a:ext cx="812022" cy="482482"/>
            </a:xfrm>
            <a:prstGeom prst="rect">
              <a:avLst/>
            </a:prstGeom>
            <a:ln w="412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sl-SI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Bamber</a:t>
              </a:r>
              <a:r>
                <a:rPr lang="sl-SI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bam.</a:t>
              </a:r>
              <a:endParaRPr lang="sl-SI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FDD9BEF-8E5B-49ED-A327-C1ED040AC108}"/>
              </a:ext>
            </a:extLst>
          </p:cNvPr>
          <p:cNvSpPr txBox="1"/>
          <p:nvPr/>
        </p:nvSpPr>
        <p:spPr>
          <a:xfrm>
            <a:off x="4249116" y="363946"/>
            <a:ext cx="728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kleti imajo sobo s tolkali.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Tolkala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so glasbila, na katera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udarjamo z roko, lesenimi palčkami ali kakim drugim predmetom.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4B9108F3-6F86-4699-8C3F-D955B926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81" y="162039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B9A0D80-0842-4949-BC71-8F83C903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52" y="1913319"/>
            <a:ext cx="2533478" cy="22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5E5C7A0-5574-4F03-AE90-99E64018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62" y="3854883"/>
            <a:ext cx="1597865" cy="22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P KASTANJETE PROFESSIONAL LP432">
            <a:extLst>
              <a:ext uri="{FF2B5EF4-FFF2-40B4-BE49-F238E27FC236}">
                <a16:creationId xmlns:a16="http://schemas.microsoft.com/office/drawing/2014/main" id="{AE7D80D0-90DA-41B4-A658-D0DA4E4E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987379"/>
            <a:ext cx="1754281" cy="11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EWA TABLE BELL BRASS 3X6 CM">
            <a:extLst>
              <a:ext uri="{FF2B5EF4-FFF2-40B4-BE49-F238E27FC236}">
                <a16:creationId xmlns:a16="http://schemas.microsoft.com/office/drawing/2014/main" id="{E2AD0458-6644-4956-8552-ABA1400E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365" y="4433578"/>
            <a:ext cx="1132310" cy="11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37C3A3C3-7ECB-4FE4-83B7-27D0DAB9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61" y="5014460"/>
            <a:ext cx="1597866" cy="13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66B9612-74C8-4EBD-B5D8-8063A0206CC3}"/>
              </a:ext>
            </a:extLst>
          </p:cNvPr>
          <p:cNvSpPr txBox="1"/>
          <p:nvPr/>
        </p:nvSpPr>
        <p:spPr>
          <a:xfrm>
            <a:off x="5752341" y="4261188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baterija bobnov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9126AAC2-09C3-42D1-A064-77CB9570D9C1}"/>
              </a:ext>
            </a:extLst>
          </p:cNvPr>
          <p:cNvSpPr txBox="1"/>
          <p:nvPr/>
        </p:nvSpPr>
        <p:spPr>
          <a:xfrm>
            <a:off x="8981599" y="3650912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vibrafon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3106BAB3-FAD1-473F-8BA4-392DB637A663}"/>
              </a:ext>
            </a:extLst>
          </p:cNvPr>
          <p:cNvSpPr txBox="1"/>
          <p:nvPr/>
        </p:nvSpPr>
        <p:spPr>
          <a:xfrm>
            <a:off x="4528603" y="5874357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činele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99107D20-CD41-4039-9172-9984B0DC5A35}"/>
              </a:ext>
            </a:extLst>
          </p:cNvPr>
          <p:cNvSpPr txBox="1"/>
          <p:nvPr/>
        </p:nvSpPr>
        <p:spPr>
          <a:xfrm>
            <a:off x="7989536" y="6066781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kahon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B89566D7-04FE-4940-8543-739CD5348273}"/>
              </a:ext>
            </a:extLst>
          </p:cNvPr>
          <p:cNvSpPr txBox="1"/>
          <p:nvPr/>
        </p:nvSpPr>
        <p:spPr>
          <a:xfrm>
            <a:off x="9568558" y="5607686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zvonec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D0F31DD9-94D4-4C72-B6E3-E810061158EE}"/>
              </a:ext>
            </a:extLst>
          </p:cNvPr>
          <p:cNvSpPr txBox="1"/>
          <p:nvPr/>
        </p:nvSpPr>
        <p:spPr>
          <a:xfrm>
            <a:off x="3910263" y="5119688"/>
            <a:ext cx="17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kastanjete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ACC580A-6694-4F09-9E84-335F721C434E}"/>
              </a:ext>
            </a:extLst>
          </p:cNvPr>
          <p:cNvSpPr txBox="1"/>
          <p:nvPr/>
        </p:nvSpPr>
        <p:spPr>
          <a:xfrm>
            <a:off x="439404" y="5620884"/>
            <a:ext cx="2557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Franci Krevh nas vedno zabava s predstavitvijo tolkal.</a:t>
            </a:r>
          </a:p>
        </p:txBody>
      </p:sp>
      <p:pic>
        <p:nvPicPr>
          <p:cNvPr id="14" name="Glas_200404_27 (1)">
            <a:hlinkClick r:id="" action="ppaction://media"/>
            <a:extLst>
              <a:ext uri="{FF2B5EF4-FFF2-40B4-BE49-F238E27FC236}">
                <a16:creationId xmlns:a16="http://schemas.microsoft.com/office/drawing/2014/main" id="{92C9D123-C1A7-4744-9FB4-169F07675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5233" y="6092412"/>
            <a:ext cx="487363" cy="487363"/>
          </a:xfrm>
          <a:prstGeom prst="rect">
            <a:avLst/>
          </a:prstGeom>
        </p:spPr>
      </p:pic>
      <p:pic>
        <p:nvPicPr>
          <p:cNvPr id="15" name="Glas_200404_26(2)(2)">
            <a:hlinkClick r:id="" action="ppaction://media"/>
            <a:extLst>
              <a:ext uri="{FF2B5EF4-FFF2-40B4-BE49-F238E27FC236}">
                <a16:creationId xmlns:a16="http://schemas.microsoft.com/office/drawing/2014/main" id="{F319D361-1BA0-48DF-93F9-451C2AF25D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63910" y="447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ngue Hand Pan/RAV Vast 2 / D Celtic Minor / (in case) (Steel Drum/Hand Pan/Tank Drum)">
            <a:extLst>
              <a:ext uri="{FF2B5EF4-FFF2-40B4-BE49-F238E27FC236}">
                <a16:creationId xmlns:a16="http://schemas.microsoft.com/office/drawing/2014/main" id="{35F67695-ED7D-49FE-B4C2-762AB0CD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4" y="60960"/>
            <a:ext cx="5358328" cy="40187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E9D6795-1B02-4D65-899E-A44C38DAF76A}"/>
              </a:ext>
            </a:extLst>
          </p:cNvPr>
          <p:cNvSpPr txBox="1"/>
          <p:nvPr/>
        </p:nvSpPr>
        <p:spPr>
          <a:xfrm>
            <a:off x="6751937" y="381598"/>
            <a:ext cx="41383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 prav poseben boben zelo lepo in pomirjujoče zveni. </a:t>
            </a:r>
          </a:p>
          <a:p>
            <a:endParaRPr lang="sl-SI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Akustični kovinski boben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l-SI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Videti je kot kakšna ponev s pokrovom.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9C46DA0-7853-43A6-9785-C858E75F1F7D}"/>
              </a:ext>
            </a:extLst>
          </p:cNvPr>
          <p:cNvSpPr/>
          <p:nvPr/>
        </p:nvSpPr>
        <p:spPr>
          <a:xfrm>
            <a:off x="784650" y="4754155"/>
            <a:ext cx="3768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Poglej in prisluhni, 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sl-SI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tolkalist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Franci Krevh igra nanj.</a:t>
            </a: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3ABB49D9-871C-48BD-9734-8AC199322492}"/>
              </a:ext>
            </a:extLst>
          </p:cNvPr>
          <p:cNvSpPr/>
          <p:nvPr/>
        </p:nvSpPr>
        <p:spPr>
          <a:xfrm rot="10800000">
            <a:off x="5811520" y="1554480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uščica: desno 7">
            <a:extLst>
              <a:ext uri="{FF2B5EF4-FFF2-40B4-BE49-F238E27FC236}">
                <a16:creationId xmlns:a16="http://schemas.microsoft.com/office/drawing/2014/main" id="{6E4CA886-DAC1-445C-B263-A290F99F9A58}"/>
              </a:ext>
            </a:extLst>
          </p:cNvPr>
          <p:cNvSpPr/>
          <p:nvPr/>
        </p:nvSpPr>
        <p:spPr>
          <a:xfrm>
            <a:off x="4372403" y="5135879"/>
            <a:ext cx="457200" cy="4368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9A8A343-B60E-426C-BA5E-23E65022FF8B}"/>
              </a:ext>
            </a:extLst>
          </p:cNvPr>
          <p:cNvSpPr txBox="1"/>
          <p:nvPr/>
        </p:nvSpPr>
        <p:spPr>
          <a:xfrm>
            <a:off x="376687" y="3525520"/>
            <a:ext cx="140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 drum</a:t>
            </a:r>
          </a:p>
        </p:txBody>
      </p:sp>
      <p:pic>
        <p:nvPicPr>
          <p:cNvPr id="3" name="Glas_200404_28">
            <a:hlinkClick r:id="" action="ppaction://media"/>
            <a:extLst>
              <a:ext uri="{FF2B5EF4-FFF2-40B4-BE49-F238E27FC236}">
                <a16:creationId xmlns:a16="http://schemas.microsoft.com/office/drawing/2014/main" id="{E1EE5ED5-4848-4ACD-A166-D16E214FD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243" y="376518"/>
            <a:ext cx="487363" cy="487363"/>
          </a:xfrm>
          <a:prstGeom prst="rect">
            <a:avLst/>
          </a:prstGeom>
        </p:spPr>
      </p:pic>
      <p:pic>
        <p:nvPicPr>
          <p:cNvPr id="4" name="Predstavnost v spletu 3" title="FRANCI KREVH - PAN DRUM">
            <a:hlinkClick r:id="" action="ppaction://media"/>
            <a:extLst>
              <a:ext uri="{FF2B5EF4-FFF2-40B4-BE49-F238E27FC236}">
                <a16:creationId xmlns:a16="http://schemas.microsoft.com/office/drawing/2014/main" id="{F4B32A15-38D6-4410-8112-C0428B4D339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5563164" y="3129280"/>
            <a:ext cx="6628836" cy="37287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2604AF5-6BA5-47C9-AD9B-B24DF6658E71}"/>
              </a:ext>
            </a:extLst>
          </p:cNvPr>
          <p:cNvSpPr txBox="1"/>
          <p:nvPr/>
        </p:nvSpPr>
        <p:spPr>
          <a:xfrm>
            <a:off x="867509" y="6197600"/>
            <a:ext cx="34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Za predvajanje posnetka klikni z miško na posnetek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75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F5C2D9D-A655-492B-A4E0-00BB125A18FD}"/>
              </a:ext>
            </a:extLst>
          </p:cNvPr>
          <p:cNvSpPr txBox="1"/>
          <p:nvPr/>
        </p:nvSpPr>
        <p:spPr>
          <a:xfrm>
            <a:off x="739589" y="381598"/>
            <a:ext cx="1015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Zdaj pa bomo pripravili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BD5292E-47AA-49D6-A0EF-5E228C4AC9C1}"/>
              </a:ext>
            </a:extLst>
          </p:cNvPr>
          <p:cNvSpPr txBox="1"/>
          <p:nvPr/>
        </p:nvSpPr>
        <p:spPr>
          <a:xfrm>
            <a:off x="739589" y="1795669"/>
            <a:ext cx="1015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KONCERT  </a:t>
            </a:r>
            <a:r>
              <a:rPr lang="sl-SI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kar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sl-SI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218" name="Picture 2" descr="Bitmoji Image">
            <a:extLst>
              <a:ext uri="{FF2B5EF4-FFF2-40B4-BE49-F238E27FC236}">
                <a16:creationId xmlns:a16="http://schemas.microsoft.com/office/drawing/2014/main" id="{B5D5605C-8803-440C-8127-34E7CC7B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9" y="2456280"/>
            <a:ext cx="4084955" cy="40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F6281307-F943-41D4-9342-BAFB30B28BEB}"/>
              </a:ext>
            </a:extLst>
          </p:cNvPr>
          <p:cNvGrpSpPr/>
          <p:nvPr/>
        </p:nvGrpSpPr>
        <p:grpSpPr>
          <a:xfrm>
            <a:off x="5583873" y="2913825"/>
            <a:ext cx="4867275" cy="2649071"/>
            <a:chOff x="5814957" y="3683000"/>
            <a:chExt cx="4867275" cy="2649071"/>
          </a:xfrm>
        </p:grpSpPr>
        <p:sp>
          <p:nvSpPr>
            <p:cNvPr id="5" name="Miselni oblaček: oblak 4">
              <a:extLst>
                <a:ext uri="{FF2B5EF4-FFF2-40B4-BE49-F238E27FC236}">
                  <a16:creationId xmlns:a16="http://schemas.microsoft.com/office/drawing/2014/main" id="{D203C8A3-065D-4328-87B8-BDAEECC65AC1}"/>
                </a:ext>
              </a:extLst>
            </p:cNvPr>
            <p:cNvSpPr/>
            <p:nvPr/>
          </p:nvSpPr>
          <p:spPr>
            <a:xfrm>
              <a:off x="5814957" y="3683000"/>
              <a:ext cx="4867275" cy="2649071"/>
            </a:xfrm>
            <a:prstGeom prst="cloudCallout">
              <a:avLst>
                <a:gd name="adj1" fmla="val -11857"/>
                <a:gd name="adj2" fmla="val 957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09B8E999-B222-4C32-9A28-89BCCFD49A27}"/>
                </a:ext>
              </a:extLst>
            </p:cNvPr>
            <p:cNvSpPr txBox="1"/>
            <p:nvPr/>
          </p:nvSpPr>
          <p:spPr>
            <a:xfrm>
              <a:off x="6400800" y="4142888"/>
              <a:ext cx="38404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Boš na koncertu igral na glasbilo ali pel?</a:t>
              </a:r>
            </a:p>
            <a:p>
              <a:pPr algn="ctr"/>
              <a:r>
                <a:rPr lang="sl-SI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 kar oboje?</a:t>
              </a:r>
            </a:p>
          </p:txBody>
        </p:sp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0526574-F1E5-4066-B2B7-F2BB3C362660}"/>
              </a:ext>
            </a:extLst>
          </p:cNvPr>
          <p:cNvSpPr txBox="1"/>
          <p:nvPr/>
        </p:nvSpPr>
        <p:spPr>
          <a:xfrm>
            <a:off x="4216614" y="5889526"/>
            <a:ext cx="774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Lahko ob igranju na inštrumente hkrati tudi poješ? </a:t>
            </a:r>
          </a:p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Ob katerih inštrumentih je </a:t>
            </a:r>
            <a:r>
              <a:rPr lang="sl-SI" sz="2000">
                <a:latin typeface="Calibri" panose="020F0502020204030204" pitchFamily="34" charset="0"/>
                <a:cs typeface="Calibri" panose="020F0502020204030204" pitchFamily="34" charset="0"/>
              </a:rPr>
              <a:t>to mogoče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in ob katerih ni? </a:t>
            </a:r>
          </a:p>
        </p:txBody>
      </p:sp>
      <p:pic>
        <p:nvPicPr>
          <p:cNvPr id="2" name="Glas_200404_31">
            <a:hlinkClick r:id="" action="ppaction://media"/>
            <a:extLst>
              <a:ext uri="{FF2B5EF4-FFF2-40B4-BE49-F238E27FC236}">
                <a16:creationId xmlns:a16="http://schemas.microsoft.com/office/drawing/2014/main" id="{B09AB6E1-DC1E-45EE-AC06-B6F91C097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8085" y="6053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"/>
</p:tagLst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737</Words>
  <Application>Microsoft Office PowerPoint</Application>
  <PresentationFormat>Širokozaslonsko</PresentationFormat>
  <Paragraphs>113</Paragraphs>
  <Slides>13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Arial</vt:lpstr>
      <vt:lpstr>Calibri</vt:lpstr>
      <vt:lpstr>Comic Sans MS</vt:lpstr>
      <vt:lpstr>Helvetica</vt:lpstr>
      <vt:lpstr>Modern Love</vt:lpstr>
      <vt:lpstr>The Hand</vt:lpstr>
      <vt:lpstr>SketchyVTI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Irena Mučibabić</cp:lastModifiedBy>
  <cp:revision>88</cp:revision>
  <dcterms:created xsi:type="dcterms:W3CDTF">2020-04-03T14:53:50Z</dcterms:created>
  <dcterms:modified xsi:type="dcterms:W3CDTF">2020-04-05T09:09:29Z</dcterms:modified>
</cp:coreProperties>
</file>