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61" r:id="rId4"/>
    <p:sldId id="262" r:id="rId5"/>
    <p:sldId id="265" r:id="rId6"/>
    <p:sldId id="263" r:id="rId7"/>
    <p:sldId id="266" r:id="rId8"/>
    <p:sldId id="268" r:id="rId9"/>
    <p:sldId id="269" r:id="rId10"/>
    <p:sldId id="270" r:id="rId11"/>
    <p:sldId id="258" r:id="rId1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33CC"/>
    <a:srgbClr val="0000FF"/>
    <a:srgbClr val="0066FF"/>
    <a:srgbClr val="FF0000"/>
    <a:srgbClr val="000099"/>
    <a:srgbClr val="3399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B3A1B-B194-44EC-9FD0-B476049D7783}" type="datetimeFigureOut">
              <a:rPr lang="sl-SI" smtClean="0"/>
              <a:pPr/>
              <a:t>17.4.2020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5A8F7-8AE3-44B2-BFB0-EBDF2B61581A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51BEF-4862-42E9-B459-EAB53EA4FCCA}" type="datetime1">
              <a:rPr lang="sl-SI" smtClean="0"/>
              <a:pPr/>
              <a:t>17.4.2020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Klavdija Štrancar, 2012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C148-B683-47DD-9528-7D0D0D24240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452BB-EEF5-4BFE-A512-3E04C8776285}" type="datetime1">
              <a:rPr lang="sl-SI" smtClean="0"/>
              <a:pPr/>
              <a:t>17.4.2020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Klavdija Štrancar, 2012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C148-B683-47DD-9528-7D0D0D24240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A359-6030-432A-993B-A35034A3FB7D}" type="datetime1">
              <a:rPr lang="sl-SI" smtClean="0"/>
              <a:pPr/>
              <a:t>17.4.2020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Klavdija Štrancar, 2012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C148-B683-47DD-9528-7D0D0D24240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B948-8B29-4825-B37F-A95CFD788919}" type="datetime1">
              <a:rPr lang="sl-SI" smtClean="0"/>
              <a:pPr/>
              <a:t>17.4.2020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Klavdija Štrancar, 2012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C148-B683-47DD-9528-7D0D0D24240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DEBD-97B2-40E7-B1A5-4A7847E449CF}" type="datetime1">
              <a:rPr lang="sl-SI" smtClean="0"/>
              <a:pPr/>
              <a:t>17.4.2020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Klavdija Štrancar, 2012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C148-B683-47DD-9528-7D0D0D24240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999F-AB5E-4969-8085-56C8BB73102B}" type="datetime1">
              <a:rPr lang="sl-SI" smtClean="0"/>
              <a:pPr/>
              <a:t>17.4.2020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Klavdija Štrancar, 2012</a:t>
            </a: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C148-B683-47DD-9528-7D0D0D24240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068B1-0960-40EB-8A78-438B76BAEF9D}" type="datetime1">
              <a:rPr lang="sl-SI" smtClean="0"/>
              <a:pPr/>
              <a:t>17.4.2020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Klavdija Štrancar, 2012</a:t>
            </a:r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C148-B683-47DD-9528-7D0D0D24240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FCBB-3142-433C-A7A5-1C1F912D55E6}" type="datetime1">
              <a:rPr lang="sl-SI" smtClean="0"/>
              <a:pPr/>
              <a:t>17.4.2020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Klavdija Štrancar, 2012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C148-B683-47DD-9528-7D0D0D24240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300F1-472F-49DC-976B-ED9FE89BF70B}" type="datetime1">
              <a:rPr lang="sl-SI" smtClean="0"/>
              <a:pPr/>
              <a:t>17.4.2020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Klavdija Štrancar, 2012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C148-B683-47DD-9528-7D0D0D24240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31B9-D495-4521-BEAF-5A53ED1F8D80}" type="datetime1">
              <a:rPr lang="sl-SI" smtClean="0"/>
              <a:pPr/>
              <a:t>17.4.2020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Klavdija Štrancar, 2012</a:t>
            </a: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C148-B683-47DD-9528-7D0D0D24240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C4D53-9A35-4F73-963B-24BED6E31154}" type="datetime1">
              <a:rPr lang="sl-SI" smtClean="0"/>
              <a:pPr/>
              <a:t>17.4.2020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Klavdija Štrancar, 2012</a:t>
            </a: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1C148-B683-47DD-9528-7D0D0D242404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CE79F-92AA-48D5-8074-90E86B8A6794}" type="datetime1">
              <a:rPr lang="sl-SI" smtClean="0"/>
              <a:pPr/>
              <a:t>17.4.2020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l-SI"/>
              <a:t>Klavdija Štrancar, 2012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1C148-B683-47DD-9528-7D0D0D242404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iteljska.net/kvizi/HotPot/Jeziki_in_narodi/Jeziki_in_narodi.htm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-like-nice-life.blogspot.com/2009/09/children-of-different-races.html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stockphoto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12290" name="Picture 2" descr="http://1.bp.blogspot.com/_D7EHk4oLlQE/SqtgUrwZF0I/AAAAAAAAAIA/LOg5DGkg2nU/s400/international_children_of_the_worl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762"/>
            <a:ext cx="9144000" cy="7246620"/>
          </a:xfrm>
          <a:prstGeom prst="rect">
            <a:avLst/>
          </a:prstGeom>
          <a:noFill/>
        </p:spPr>
      </p:pic>
      <p:sp>
        <p:nvSpPr>
          <p:cNvPr id="5" name="PoljeZBesedilom 4"/>
          <p:cNvSpPr txBox="1"/>
          <p:nvPr/>
        </p:nvSpPr>
        <p:spPr>
          <a:xfrm>
            <a:off x="611560" y="0"/>
            <a:ext cx="8136904" cy="3145036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r>
              <a:rPr lang="sl-SI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JEZIKI IN NARODI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Klavdija Štrancar, 2012</a:t>
            </a:r>
          </a:p>
        </p:txBody>
      </p:sp>
    </p:spTree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Klavdija Štrancar, 2012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412776"/>
            <a:ext cx="3003130" cy="26603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Puščica gor 4"/>
          <p:cNvSpPr/>
          <p:nvPr/>
        </p:nvSpPr>
        <p:spPr>
          <a:xfrm>
            <a:off x="3851920" y="4293096"/>
            <a:ext cx="2088232" cy="1728192"/>
          </a:xfrm>
          <a:prstGeom prst="upArrow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>
                <a:solidFill>
                  <a:srgbClr val="002060"/>
                </a:solidFill>
                <a:hlinkClick r:id="rId3"/>
              </a:rPr>
              <a:t>KLIKNI</a:t>
            </a:r>
            <a:r>
              <a:rPr lang="sl-SI" b="1" dirty="0">
                <a:solidFill>
                  <a:srgbClr val="002060"/>
                </a:solidFill>
              </a:rPr>
              <a:t>!</a:t>
            </a:r>
          </a:p>
        </p:txBody>
      </p:sp>
    </p:spTree>
  </p:cSld>
  <p:clrMapOvr>
    <a:masterClrMapping/>
  </p:clrMapOvr>
  <p:transition spd="med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8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395536" y="4077072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>
                <a:hlinkClick r:id="rId3"/>
              </a:rPr>
              <a:t>http://i-like-nice-life.blogspot.com/2009/09/children-of-different-races.html</a:t>
            </a:r>
            <a:endParaRPr lang="sl-SI" dirty="0"/>
          </a:p>
        </p:txBody>
      </p:sp>
      <p:sp>
        <p:nvSpPr>
          <p:cNvPr id="3" name="Pravokotnik 2"/>
          <p:cNvSpPr/>
          <p:nvPr/>
        </p:nvSpPr>
        <p:spPr>
          <a:xfrm>
            <a:off x="395536" y="4725144"/>
            <a:ext cx="31531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>
                <a:hlinkClick r:id="rId4"/>
              </a:rPr>
              <a:t>http://www.istockphoto.com/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323528" y="3645024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>
                <a:solidFill>
                  <a:schemeClr val="accent1">
                    <a:lumMod val="75000"/>
                  </a:schemeClr>
                </a:solidFill>
              </a:rPr>
              <a:t>SLIKOVNI VIRI:</a:t>
            </a: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Klavdija Štrancar, 2012</a:t>
            </a:r>
          </a:p>
        </p:txBody>
      </p:sp>
    </p:spTree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krožen pravokotni oblaček 6"/>
          <p:cNvSpPr/>
          <p:nvPr/>
        </p:nvSpPr>
        <p:spPr>
          <a:xfrm>
            <a:off x="6156176" y="1052736"/>
            <a:ext cx="2376264" cy="1080120"/>
          </a:xfrm>
          <a:prstGeom prst="wedgeRoundRectCallout">
            <a:avLst>
              <a:gd name="adj1" fmla="val -84184"/>
              <a:gd name="adj2" fmla="val 83664"/>
              <a:gd name="adj3" fmla="val 16667"/>
            </a:avLst>
          </a:prstGeom>
          <a:solidFill>
            <a:srgbClr val="FF33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>
                <a:solidFill>
                  <a:schemeClr val="bg1"/>
                </a:solidFill>
              </a:rPr>
              <a:t>Ime mi je Leon.</a:t>
            </a:r>
          </a:p>
        </p:txBody>
      </p:sp>
      <p:pic>
        <p:nvPicPr>
          <p:cNvPr id="8" name="Slika 7" descr="Avstrij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-459432"/>
            <a:ext cx="4541148" cy="5229200"/>
          </a:xfrm>
          <a:prstGeom prst="rect">
            <a:avLst/>
          </a:prstGeom>
        </p:spPr>
      </p:pic>
      <p:sp>
        <p:nvSpPr>
          <p:cNvPr id="9" name="Zaokrožen pravokotni oblaček 8"/>
          <p:cNvSpPr/>
          <p:nvPr/>
        </p:nvSpPr>
        <p:spPr>
          <a:xfrm>
            <a:off x="6156176" y="2348880"/>
            <a:ext cx="2304256" cy="1080120"/>
          </a:xfrm>
          <a:prstGeom prst="wedgeRoundRectCallout">
            <a:avLst>
              <a:gd name="adj1" fmla="val -86532"/>
              <a:gd name="adj2" fmla="val 3241"/>
              <a:gd name="adj3" fmla="val 16667"/>
            </a:avLst>
          </a:prstGeom>
          <a:solidFill>
            <a:srgbClr val="FF33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>
                <a:solidFill>
                  <a:schemeClr val="bg1"/>
                </a:solidFill>
              </a:rPr>
              <a:t>Živim v Avstriji.</a:t>
            </a:r>
          </a:p>
        </p:txBody>
      </p:sp>
      <p:sp>
        <p:nvSpPr>
          <p:cNvPr id="10" name="Zaokrožen pravokotni oblaček 9"/>
          <p:cNvSpPr/>
          <p:nvPr/>
        </p:nvSpPr>
        <p:spPr>
          <a:xfrm>
            <a:off x="5364088" y="3861048"/>
            <a:ext cx="3096344" cy="1080120"/>
          </a:xfrm>
          <a:prstGeom prst="wedgeRoundRectCallout">
            <a:avLst>
              <a:gd name="adj1" fmla="val -53828"/>
              <a:gd name="adj2" fmla="val -106814"/>
              <a:gd name="adj3" fmla="val 16667"/>
            </a:avLst>
          </a:prstGeom>
          <a:solidFill>
            <a:srgbClr val="FF33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>
                <a:solidFill>
                  <a:schemeClr val="bg1"/>
                </a:solidFill>
              </a:rPr>
              <a:t>Po narodnosti sem Avstrijec.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340224" y="6492875"/>
            <a:ext cx="2895600" cy="365125"/>
          </a:xfrm>
        </p:spPr>
        <p:txBody>
          <a:bodyPr/>
          <a:lstStyle/>
          <a:p>
            <a:r>
              <a:rPr lang="sl-SI"/>
              <a:t>Klavdija Štrancar, 2012</a:t>
            </a:r>
          </a:p>
        </p:txBody>
      </p:sp>
      <p:sp>
        <p:nvSpPr>
          <p:cNvPr id="11" name="Zaokrožen pravokotni oblaček 10"/>
          <p:cNvSpPr/>
          <p:nvPr/>
        </p:nvSpPr>
        <p:spPr>
          <a:xfrm>
            <a:off x="971600" y="4149080"/>
            <a:ext cx="3096344" cy="1080120"/>
          </a:xfrm>
          <a:prstGeom prst="wedgeRoundRectCallout">
            <a:avLst>
              <a:gd name="adj1" fmla="val 55930"/>
              <a:gd name="adj2" fmla="val -157609"/>
              <a:gd name="adj3" fmla="val 16667"/>
            </a:avLst>
          </a:prstGeom>
          <a:solidFill>
            <a:srgbClr val="FF33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>
                <a:solidFill>
                  <a:schemeClr val="bg1"/>
                </a:solidFill>
              </a:rPr>
              <a:t>Moj materni jezik je nemščina.</a:t>
            </a:r>
          </a:p>
        </p:txBody>
      </p:sp>
      <p:sp>
        <p:nvSpPr>
          <p:cNvPr id="12" name="PoljeZBesedilom 11"/>
          <p:cNvSpPr txBox="1"/>
          <p:nvPr/>
        </p:nvSpPr>
        <p:spPr>
          <a:xfrm>
            <a:off x="1187624" y="836712"/>
            <a:ext cx="2808312" cy="830997"/>
          </a:xfrm>
          <a:prstGeom prst="rect">
            <a:avLst/>
          </a:prstGeom>
          <a:solidFill>
            <a:srgbClr val="FF33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4800" dirty="0">
                <a:solidFill>
                  <a:schemeClr val="bg1"/>
                </a:solidFill>
              </a:rPr>
              <a:t>AVSTRIJA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krožen pravokotni oblaček 6"/>
          <p:cNvSpPr/>
          <p:nvPr/>
        </p:nvSpPr>
        <p:spPr>
          <a:xfrm>
            <a:off x="4716016" y="692696"/>
            <a:ext cx="2376264" cy="1080120"/>
          </a:xfrm>
          <a:prstGeom prst="wedgeRoundRectCallout">
            <a:avLst>
              <a:gd name="adj1" fmla="val -97652"/>
              <a:gd name="adj2" fmla="val 116117"/>
              <a:gd name="adj3" fmla="val 16667"/>
            </a:avLst>
          </a:prstGeom>
          <a:solidFill>
            <a:srgbClr val="33993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>
                <a:solidFill>
                  <a:schemeClr val="bg1"/>
                </a:solidFill>
              </a:rPr>
              <a:t>Ime mi je Gina.</a:t>
            </a:r>
          </a:p>
        </p:txBody>
      </p:sp>
      <p:sp>
        <p:nvSpPr>
          <p:cNvPr id="9" name="Zaokrožen pravokotni oblaček 8"/>
          <p:cNvSpPr/>
          <p:nvPr/>
        </p:nvSpPr>
        <p:spPr>
          <a:xfrm>
            <a:off x="4788024" y="2276872"/>
            <a:ext cx="2304256" cy="1080120"/>
          </a:xfrm>
          <a:prstGeom prst="wedgeRoundRectCallout">
            <a:avLst>
              <a:gd name="adj1" fmla="val -92484"/>
              <a:gd name="adj2" fmla="val 18761"/>
              <a:gd name="adj3" fmla="val 16667"/>
            </a:avLst>
          </a:prstGeom>
          <a:solidFill>
            <a:srgbClr val="33993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>
                <a:solidFill>
                  <a:schemeClr val="bg1"/>
                </a:solidFill>
              </a:rPr>
              <a:t>Živim v Italiji.</a:t>
            </a:r>
          </a:p>
        </p:txBody>
      </p:sp>
      <p:sp>
        <p:nvSpPr>
          <p:cNvPr id="10" name="Zaokrožen pravokotni oblaček 9"/>
          <p:cNvSpPr/>
          <p:nvPr/>
        </p:nvSpPr>
        <p:spPr>
          <a:xfrm>
            <a:off x="3995936" y="3645024"/>
            <a:ext cx="3096344" cy="1080120"/>
          </a:xfrm>
          <a:prstGeom prst="wedgeRoundRectCallout">
            <a:avLst>
              <a:gd name="adj1" fmla="val -75486"/>
              <a:gd name="adj2" fmla="val -91294"/>
              <a:gd name="adj3" fmla="val 16667"/>
            </a:avLst>
          </a:prstGeom>
          <a:solidFill>
            <a:srgbClr val="339933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>
                <a:solidFill>
                  <a:schemeClr val="bg1"/>
                </a:solidFill>
              </a:rPr>
              <a:t>Po narodnosti sem Italijanka.</a:t>
            </a:r>
          </a:p>
        </p:txBody>
      </p:sp>
      <p:pic>
        <p:nvPicPr>
          <p:cNvPr id="11" name="Slika 10" descr="Italij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260648"/>
            <a:ext cx="3888432" cy="4185847"/>
          </a:xfrm>
          <a:prstGeom prst="rect">
            <a:avLst/>
          </a:prstGeom>
        </p:spPr>
      </p:pic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Klavdija Štrancar, 2012</a:t>
            </a:r>
          </a:p>
        </p:txBody>
      </p:sp>
      <p:sp>
        <p:nvSpPr>
          <p:cNvPr id="8" name="Zaokrožen pravokotni oblaček 7"/>
          <p:cNvSpPr/>
          <p:nvPr/>
        </p:nvSpPr>
        <p:spPr>
          <a:xfrm>
            <a:off x="2123728" y="5229200"/>
            <a:ext cx="3096344" cy="1080120"/>
          </a:xfrm>
          <a:prstGeom prst="wedgeRoundRectCallout">
            <a:avLst>
              <a:gd name="adj1" fmla="val -29220"/>
              <a:gd name="adj2" fmla="val -167486"/>
              <a:gd name="adj3" fmla="val 16667"/>
            </a:avLst>
          </a:prstGeom>
          <a:solidFill>
            <a:srgbClr val="339933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>
                <a:solidFill>
                  <a:schemeClr val="bg1"/>
                </a:solidFill>
              </a:rPr>
              <a:t>Moj materni jezik je italijanščina.</a:t>
            </a:r>
          </a:p>
        </p:txBody>
      </p:sp>
      <p:sp>
        <p:nvSpPr>
          <p:cNvPr id="12" name="PoljeZBesedilom 11"/>
          <p:cNvSpPr txBox="1"/>
          <p:nvPr/>
        </p:nvSpPr>
        <p:spPr>
          <a:xfrm>
            <a:off x="0" y="2924944"/>
            <a:ext cx="2088232" cy="830997"/>
          </a:xfrm>
          <a:prstGeom prst="rect">
            <a:avLst/>
          </a:prstGeom>
          <a:solidFill>
            <a:srgbClr val="339933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4800" dirty="0">
                <a:solidFill>
                  <a:schemeClr val="bg1"/>
                </a:solidFill>
              </a:rPr>
              <a:t>ITALIJA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8" grpId="0" animBg="1"/>
      <p:bldP spid="8" grpId="1" animBg="1"/>
      <p:bldP spid="12" grpId="0" animBg="1"/>
      <p:bldP spid="1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krožen pravokotni oblaček 6"/>
          <p:cNvSpPr/>
          <p:nvPr/>
        </p:nvSpPr>
        <p:spPr>
          <a:xfrm>
            <a:off x="2771800" y="1124744"/>
            <a:ext cx="2376264" cy="1080120"/>
          </a:xfrm>
          <a:prstGeom prst="wedgeRoundRectCallout">
            <a:avLst>
              <a:gd name="adj1" fmla="val 110143"/>
              <a:gd name="adj2" fmla="val 111884"/>
              <a:gd name="adj3" fmla="val 16667"/>
            </a:avLst>
          </a:prstGeom>
          <a:solidFill>
            <a:srgbClr val="FF3300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>
                <a:solidFill>
                  <a:schemeClr val="bg1"/>
                </a:solidFill>
              </a:rPr>
              <a:t>Ime mi je Ilona.</a:t>
            </a:r>
          </a:p>
        </p:txBody>
      </p:sp>
      <p:sp>
        <p:nvSpPr>
          <p:cNvPr id="9" name="Zaokrožen pravokotni oblaček 8"/>
          <p:cNvSpPr/>
          <p:nvPr/>
        </p:nvSpPr>
        <p:spPr>
          <a:xfrm>
            <a:off x="2843808" y="2420888"/>
            <a:ext cx="2304256" cy="1080120"/>
          </a:xfrm>
          <a:prstGeom prst="wedgeRoundRectCallout">
            <a:avLst>
              <a:gd name="adj1" fmla="val 84767"/>
              <a:gd name="adj2" fmla="val 25816"/>
              <a:gd name="adj3" fmla="val 16667"/>
            </a:avLst>
          </a:prstGeom>
          <a:solidFill>
            <a:srgbClr val="FF3300"/>
          </a:solidFill>
          <a:ln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>
                <a:solidFill>
                  <a:schemeClr val="bg1"/>
                </a:solidFill>
              </a:rPr>
              <a:t>Živim na Madžarskem.</a:t>
            </a:r>
          </a:p>
        </p:txBody>
      </p:sp>
      <p:sp>
        <p:nvSpPr>
          <p:cNvPr id="10" name="Zaokrožen pravokotni oblaček 9"/>
          <p:cNvSpPr/>
          <p:nvPr/>
        </p:nvSpPr>
        <p:spPr>
          <a:xfrm>
            <a:off x="2051720" y="3717032"/>
            <a:ext cx="3096344" cy="1080120"/>
          </a:xfrm>
          <a:prstGeom prst="wedgeRoundRectCallout">
            <a:avLst>
              <a:gd name="adj1" fmla="val 79555"/>
              <a:gd name="adj2" fmla="val -54609"/>
              <a:gd name="adj3" fmla="val 16667"/>
            </a:avLst>
          </a:prstGeom>
          <a:solidFill>
            <a:srgbClr val="FF3300"/>
          </a:solidFill>
          <a:ln w="28575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>
                <a:solidFill>
                  <a:schemeClr val="bg1"/>
                </a:solidFill>
              </a:rPr>
              <a:t>Po narodnosti sem Madžarka.</a:t>
            </a:r>
          </a:p>
        </p:txBody>
      </p:sp>
      <p:pic>
        <p:nvPicPr>
          <p:cNvPr id="8" name="Slika 7" descr="Madžarsk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692696"/>
            <a:ext cx="3672408" cy="4228833"/>
          </a:xfrm>
          <a:prstGeom prst="rect">
            <a:avLst/>
          </a:prstGeom>
        </p:spPr>
      </p:pic>
      <p:sp>
        <p:nvSpPr>
          <p:cNvPr id="12" name="Ograda no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Klavdija Štrancar, 2012</a:t>
            </a:r>
          </a:p>
        </p:txBody>
      </p:sp>
      <p:sp>
        <p:nvSpPr>
          <p:cNvPr id="13" name="Zaokrožen pravokotni oblaček 12"/>
          <p:cNvSpPr/>
          <p:nvPr/>
        </p:nvSpPr>
        <p:spPr>
          <a:xfrm>
            <a:off x="5796136" y="5301208"/>
            <a:ext cx="3096344" cy="1080120"/>
          </a:xfrm>
          <a:prstGeom prst="wedgeRoundRectCallout">
            <a:avLst>
              <a:gd name="adj1" fmla="val -22822"/>
              <a:gd name="adj2" fmla="val -123747"/>
              <a:gd name="adj3" fmla="val 16667"/>
            </a:avLst>
          </a:prstGeom>
          <a:solidFill>
            <a:srgbClr val="FF3300"/>
          </a:solidFill>
          <a:ln w="28575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>
                <a:solidFill>
                  <a:schemeClr val="bg1"/>
                </a:solidFill>
              </a:rPr>
              <a:t>Moj materni jezik je madžarščina.</a:t>
            </a:r>
          </a:p>
        </p:txBody>
      </p:sp>
      <p:sp>
        <p:nvSpPr>
          <p:cNvPr id="11" name="PoljeZBesedilom 10"/>
          <p:cNvSpPr txBox="1"/>
          <p:nvPr/>
        </p:nvSpPr>
        <p:spPr>
          <a:xfrm>
            <a:off x="5724128" y="260648"/>
            <a:ext cx="3419872" cy="830997"/>
          </a:xfrm>
          <a:prstGeom prst="rect">
            <a:avLst/>
          </a:prstGeom>
          <a:solidFill>
            <a:srgbClr val="FF3300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4800" dirty="0">
                <a:solidFill>
                  <a:schemeClr val="bg1"/>
                </a:solidFill>
              </a:rPr>
              <a:t>MADŽARSKA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3" grpId="0" animBg="1"/>
      <p:bldP spid="13" grpId="1" animBg="1"/>
      <p:bldP spid="11" grpId="0" animBg="1"/>
      <p:bldP spid="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krožen pravokotni oblaček 6"/>
          <p:cNvSpPr/>
          <p:nvPr/>
        </p:nvSpPr>
        <p:spPr>
          <a:xfrm>
            <a:off x="2555776" y="476672"/>
            <a:ext cx="2376264" cy="1080120"/>
          </a:xfrm>
          <a:prstGeom prst="wedgeRoundRectCallout">
            <a:avLst>
              <a:gd name="adj1" fmla="val 86413"/>
              <a:gd name="adj2" fmla="val 134459"/>
              <a:gd name="adj3" fmla="val 16667"/>
            </a:avLst>
          </a:prstGeom>
          <a:solidFill>
            <a:srgbClr val="0000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>
                <a:solidFill>
                  <a:schemeClr val="bg1"/>
                </a:solidFill>
              </a:rPr>
              <a:t>Ime mi je Franjo.</a:t>
            </a:r>
          </a:p>
        </p:txBody>
      </p:sp>
      <p:sp>
        <p:nvSpPr>
          <p:cNvPr id="9" name="Zaokrožen pravokotni oblaček 8"/>
          <p:cNvSpPr/>
          <p:nvPr/>
        </p:nvSpPr>
        <p:spPr>
          <a:xfrm>
            <a:off x="2627784" y="2132856"/>
            <a:ext cx="2304256" cy="1080120"/>
          </a:xfrm>
          <a:prstGeom prst="wedgeRoundRectCallout">
            <a:avLst>
              <a:gd name="adj1" fmla="val 82121"/>
              <a:gd name="adj2" fmla="val 22994"/>
              <a:gd name="adj3" fmla="val 16667"/>
            </a:avLst>
          </a:prstGeom>
          <a:solidFill>
            <a:srgbClr val="0000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>
                <a:solidFill>
                  <a:schemeClr val="bg1"/>
                </a:solidFill>
              </a:rPr>
              <a:t>Živim na Hrvaškem.</a:t>
            </a:r>
          </a:p>
        </p:txBody>
      </p:sp>
      <p:sp>
        <p:nvSpPr>
          <p:cNvPr id="10" name="Zaokrožen pravokotni oblaček 9"/>
          <p:cNvSpPr/>
          <p:nvPr/>
        </p:nvSpPr>
        <p:spPr>
          <a:xfrm>
            <a:off x="1907704" y="3429000"/>
            <a:ext cx="3096344" cy="1080120"/>
          </a:xfrm>
          <a:prstGeom prst="wedgeRoundRectCallout">
            <a:avLst>
              <a:gd name="adj1" fmla="val 79063"/>
              <a:gd name="adj2" fmla="val -39089"/>
              <a:gd name="adj3" fmla="val 16667"/>
            </a:avLst>
          </a:prstGeom>
          <a:solidFill>
            <a:srgbClr val="000099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>
                <a:solidFill>
                  <a:schemeClr val="bg1"/>
                </a:solidFill>
              </a:rPr>
              <a:t>Po narodnosti sem Hrvat.</a:t>
            </a:r>
          </a:p>
        </p:txBody>
      </p:sp>
      <p:pic>
        <p:nvPicPr>
          <p:cNvPr id="11" name="Slika 10" descr="Hrvašk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0"/>
            <a:ext cx="3831827" cy="4464496"/>
          </a:xfrm>
          <a:prstGeom prst="rect">
            <a:avLst/>
          </a:prstGeom>
        </p:spPr>
      </p:pic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Klavdija Štrancar, 2012</a:t>
            </a:r>
          </a:p>
        </p:txBody>
      </p:sp>
      <p:sp>
        <p:nvSpPr>
          <p:cNvPr id="8" name="Zaokrožen pravokotni oblaček 7"/>
          <p:cNvSpPr/>
          <p:nvPr/>
        </p:nvSpPr>
        <p:spPr>
          <a:xfrm>
            <a:off x="4499992" y="5373216"/>
            <a:ext cx="3096344" cy="1080120"/>
          </a:xfrm>
          <a:prstGeom prst="wedgeRoundRectCallout">
            <a:avLst>
              <a:gd name="adj1" fmla="val 20984"/>
              <a:gd name="adj2" fmla="val -190061"/>
              <a:gd name="adj3" fmla="val 16667"/>
            </a:avLst>
          </a:prstGeom>
          <a:solidFill>
            <a:srgbClr val="000099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>
                <a:solidFill>
                  <a:schemeClr val="bg1"/>
                </a:solidFill>
              </a:rPr>
              <a:t>Moj materni jezik je hrvaščina.</a:t>
            </a:r>
          </a:p>
        </p:txBody>
      </p:sp>
      <p:sp>
        <p:nvSpPr>
          <p:cNvPr id="12" name="PoljeZBesedilom 11"/>
          <p:cNvSpPr txBox="1"/>
          <p:nvPr/>
        </p:nvSpPr>
        <p:spPr>
          <a:xfrm>
            <a:off x="6444208" y="4149080"/>
            <a:ext cx="2699792" cy="830997"/>
          </a:xfrm>
          <a:prstGeom prst="rect">
            <a:avLst/>
          </a:prstGeom>
          <a:solidFill>
            <a:srgbClr val="000099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4800" dirty="0">
                <a:solidFill>
                  <a:schemeClr val="bg1"/>
                </a:solidFill>
              </a:rPr>
              <a:t>HRVAŠKA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xit" presetSubtype="2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8" grpId="0" animBg="1"/>
      <p:bldP spid="8" grpId="1" animBg="1"/>
      <p:bldP spid="12" grpId="2" animBg="1"/>
      <p:bldP spid="12" grpId="3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krožen pravokotni oblaček 6"/>
          <p:cNvSpPr/>
          <p:nvPr/>
        </p:nvSpPr>
        <p:spPr>
          <a:xfrm>
            <a:off x="1907704" y="764704"/>
            <a:ext cx="2376264" cy="1080120"/>
          </a:xfrm>
          <a:prstGeom prst="wedgeRoundRectCallout">
            <a:avLst>
              <a:gd name="adj1" fmla="val 67814"/>
              <a:gd name="adj2" fmla="val 99185"/>
              <a:gd name="adj3" fmla="val 16667"/>
            </a:avLst>
          </a:prstGeom>
          <a:solidFill>
            <a:srgbClr val="00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>
                <a:solidFill>
                  <a:schemeClr val="bg1"/>
                </a:solidFill>
              </a:rPr>
              <a:t>Ime mi je Marija.</a:t>
            </a:r>
          </a:p>
        </p:txBody>
      </p:sp>
      <p:sp>
        <p:nvSpPr>
          <p:cNvPr id="9" name="Zaokrožen pravokotni oblaček 8"/>
          <p:cNvSpPr/>
          <p:nvPr/>
        </p:nvSpPr>
        <p:spPr>
          <a:xfrm>
            <a:off x="1979712" y="2132856"/>
            <a:ext cx="2232248" cy="1080120"/>
          </a:xfrm>
          <a:prstGeom prst="wedgeRoundRectCallout">
            <a:avLst>
              <a:gd name="adj1" fmla="val 71369"/>
              <a:gd name="adj2" fmla="val 35693"/>
              <a:gd name="adj3" fmla="val 16667"/>
            </a:avLst>
          </a:prstGeom>
          <a:solidFill>
            <a:srgbClr val="00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>
                <a:solidFill>
                  <a:schemeClr val="bg1"/>
                </a:solidFill>
              </a:rPr>
              <a:t>Živim v Sloveniji.</a:t>
            </a:r>
          </a:p>
        </p:txBody>
      </p:sp>
      <p:sp>
        <p:nvSpPr>
          <p:cNvPr id="10" name="Zaokrožen pravokotni oblaček 9"/>
          <p:cNvSpPr/>
          <p:nvPr/>
        </p:nvSpPr>
        <p:spPr>
          <a:xfrm>
            <a:off x="5796136" y="5301208"/>
            <a:ext cx="3096344" cy="1080120"/>
          </a:xfrm>
          <a:prstGeom prst="wedgeRoundRectCallout">
            <a:avLst>
              <a:gd name="adj1" fmla="val -47431"/>
              <a:gd name="adj2" fmla="val -144910"/>
              <a:gd name="adj3" fmla="val 16667"/>
            </a:avLst>
          </a:prstGeom>
          <a:solidFill>
            <a:srgbClr val="0066FF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>
                <a:solidFill>
                  <a:schemeClr val="bg1"/>
                </a:solidFill>
              </a:rPr>
              <a:t>Moj materni jezik je slovenščina.</a:t>
            </a:r>
          </a:p>
        </p:txBody>
      </p:sp>
      <p:pic>
        <p:nvPicPr>
          <p:cNvPr id="14" name="Slika 13" descr="Slovenija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1380643"/>
            <a:ext cx="3096344" cy="344389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5" name="Ograda noge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Klavdija Štrancar, 2012</a:t>
            </a:r>
          </a:p>
        </p:txBody>
      </p:sp>
      <p:sp>
        <p:nvSpPr>
          <p:cNvPr id="16" name="Zaokrožen pravokotni oblaček 15"/>
          <p:cNvSpPr/>
          <p:nvPr/>
        </p:nvSpPr>
        <p:spPr>
          <a:xfrm>
            <a:off x="1259632" y="4365104"/>
            <a:ext cx="3096344" cy="1080120"/>
          </a:xfrm>
          <a:prstGeom prst="wedgeRoundRectCallout">
            <a:avLst>
              <a:gd name="adj1" fmla="val 54453"/>
              <a:gd name="adj2" fmla="val -111047"/>
              <a:gd name="adj3" fmla="val 16667"/>
            </a:avLst>
          </a:prstGeom>
          <a:solidFill>
            <a:srgbClr val="0066FF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>
                <a:solidFill>
                  <a:schemeClr val="bg1"/>
                </a:solidFill>
              </a:rPr>
              <a:t>Po narodnosti sem Slovenka.</a:t>
            </a:r>
          </a:p>
        </p:txBody>
      </p:sp>
      <p:sp>
        <p:nvSpPr>
          <p:cNvPr id="8" name="PoljeZBesedilom 7"/>
          <p:cNvSpPr txBox="1"/>
          <p:nvPr/>
        </p:nvSpPr>
        <p:spPr>
          <a:xfrm>
            <a:off x="1259632" y="3429000"/>
            <a:ext cx="3059832" cy="830997"/>
          </a:xfrm>
          <a:prstGeom prst="rect">
            <a:avLst/>
          </a:prstGeom>
          <a:solidFill>
            <a:srgbClr val="0066FF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4800" dirty="0">
                <a:solidFill>
                  <a:schemeClr val="bg1"/>
                </a:solidFill>
              </a:rPr>
              <a:t>SLOVENIJA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6" grpId="0" animBg="1"/>
      <p:bldP spid="16" grpId="1" animBg="1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krožen pravokotni oblaček 6"/>
          <p:cNvSpPr/>
          <p:nvPr/>
        </p:nvSpPr>
        <p:spPr>
          <a:xfrm>
            <a:off x="971600" y="1052736"/>
            <a:ext cx="2376264" cy="1080120"/>
          </a:xfrm>
          <a:prstGeom prst="wedgeRoundRectCallout">
            <a:avLst>
              <a:gd name="adj1" fmla="val 73587"/>
              <a:gd name="adj2" fmla="val 93541"/>
              <a:gd name="adj3" fmla="val 16667"/>
            </a:avLst>
          </a:prstGeom>
          <a:solidFill>
            <a:srgbClr val="0033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>
                <a:solidFill>
                  <a:schemeClr val="bg1"/>
                </a:solidFill>
              </a:rPr>
              <a:t>Ime mi je Adem.</a:t>
            </a:r>
          </a:p>
        </p:txBody>
      </p:sp>
      <p:sp>
        <p:nvSpPr>
          <p:cNvPr id="9" name="Zaokrožen pravokotni oblaček 8"/>
          <p:cNvSpPr/>
          <p:nvPr/>
        </p:nvSpPr>
        <p:spPr>
          <a:xfrm>
            <a:off x="971600" y="2780928"/>
            <a:ext cx="2304256" cy="1080120"/>
          </a:xfrm>
          <a:prstGeom prst="wedgeRoundRectCallout">
            <a:avLst>
              <a:gd name="adj1" fmla="val 88074"/>
              <a:gd name="adj2" fmla="val -24979"/>
              <a:gd name="adj3" fmla="val 16667"/>
            </a:avLst>
          </a:prstGeom>
          <a:solidFill>
            <a:srgbClr val="0033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>
                <a:solidFill>
                  <a:schemeClr val="bg1"/>
                </a:solidFill>
              </a:rPr>
              <a:t>Živim v Sloveniji.</a:t>
            </a:r>
          </a:p>
        </p:txBody>
      </p:sp>
      <p:sp>
        <p:nvSpPr>
          <p:cNvPr id="10" name="Zaokrožen pravokotni oblaček 9"/>
          <p:cNvSpPr/>
          <p:nvPr/>
        </p:nvSpPr>
        <p:spPr>
          <a:xfrm>
            <a:off x="1043608" y="4221088"/>
            <a:ext cx="3096344" cy="1080120"/>
          </a:xfrm>
          <a:prstGeom prst="wedgeRoundRectCallout">
            <a:avLst>
              <a:gd name="adj1" fmla="val 50024"/>
              <a:gd name="adj2" fmla="val -95527"/>
              <a:gd name="adj3" fmla="val 16667"/>
            </a:avLst>
          </a:prstGeom>
          <a:solidFill>
            <a:srgbClr val="003399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>
                <a:solidFill>
                  <a:schemeClr val="bg1"/>
                </a:solidFill>
              </a:rPr>
              <a:t>Po narodnosti sem Albanec.</a:t>
            </a:r>
          </a:p>
        </p:txBody>
      </p:sp>
      <p:pic>
        <p:nvPicPr>
          <p:cNvPr id="6" name="Slika 5" descr="Kosov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476672"/>
            <a:ext cx="3272432" cy="3469386"/>
          </a:xfrm>
          <a:prstGeom prst="rect">
            <a:avLst/>
          </a:prstGeom>
        </p:spPr>
      </p:pic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Klavdija Štrancar, 2012</a:t>
            </a:r>
          </a:p>
        </p:txBody>
      </p:sp>
      <p:sp>
        <p:nvSpPr>
          <p:cNvPr id="12" name="Zaokrožen pravokotni oblaček 11"/>
          <p:cNvSpPr/>
          <p:nvPr/>
        </p:nvSpPr>
        <p:spPr>
          <a:xfrm>
            <a:off x="4716016" y="4005064"/>
            <a:ext cx="3096344" cy="1080120"/>
          </a:xfrm>
          <a:prstGeom prst="wedgeRoundRectCallout">
            <a:avLst>
              <a:gd name="adj1" fmla="val -39556"/>
              <a:gd name="adj2" fmla="val -126568"/>
              <a:gd name="adj3" fmla="val 16667"/>
            </a:avLst>
          </a:prstGeom>
          <a:solidFill>
            <a:srgbClr val="003399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>
                <a:solidFill>
                  <a:schemeClr val="bg1"/>
                </a:solidFill>
              </a:rPr>
              <a:t>Moj materni jezik je albanščina.</a:t>
            </a:r>
          </a:p>
        </p:txBody>
      </p:sp>
      <p:sp>
        <p:nvSpPr>
          <p:cNvPr id="11" name="PoljeZBesedilom 10"/>
          <p:cNvSpPr txBox="1"/>
          <p:nvPr/>
        </p:nvSpPr>
        <p:spPr>
          <a:xfrm>
            <a:off x="6156176" y="1916832"/>
            <a:ext cx="2664296" cy="830997"/>
          </a:xfrm>
          <a:prstGeom prst="rect">
            <a:avLst/>
          </a:prstGeom>
          <a:solidFill>
            <a:srgbClr val="003399"/>
          </a:solidFill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4800" dirty="0">
                <a:solidFill>
                  <a:schemeClr val="bg1"/>
                </a:solidFill>
              </a:rPr>
              <a:t>KOSOVO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xit" presetSubtype="2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 animBg="1"/>
      <p:bldP spid="9" grpId="1" animBg="1"/>
      <p:bldP spid="10" grpId="0" animBg="1"/>
      <p:bldP spid="12" grpId="0" animBg="1"/>
      <p:bldP spid="12" grpId="1" animBg="1"/>
      <p:bldP spid="11" grpId="2" animBg="1"/>
      <p:bldP spid="11" grpId="3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2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MATERNI JEZIK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204864"/>
            <a:ext cx="8507288" cy="3921299"/>
          </a:xfrm>
        </p:spPr>
        <p:txBody>
          <a:bodyPr>
            <a:normAutofit/>
          </a:bodyPr>
          <a:lstStyle/>
          <a:p>
            <a:r>
              <a:rPr lang="sl-SI" sz="4400" b="1" dirty="0">
                <a:solidFill>
                  <a:srgbClr val="FF0000"/>
                </a:solidFill>
              </a:rPr>
              <a:t>Materni jezik  </a:t>
            </a:r>
            <a:r>
              <a:rPr lang="sl-SI" sz="4400" dirty="0"/>
              <a:t>ali</a:t>
            </a:r>
            <a:r>
              <a:rPr lang="sl-SI" sz="4400" b="1" dirty="0">
                <a:solidFill>
                  <a:srgbClr val="FF0000"/>
                </a:solidFill>
              </a:rPr>
              <a:t> materinščina </a:t>
            </a:r>
            <a:r>
              <a:rPr lang="sl-SI" sz="4400" dirty="0"/>
              <a:t>je prvi jezik, ki se ga naučimo doma – od staršev.</a:t>
            </a:r>
          </a:p>
          <a:p>
            <a:r>
              <a:rPr lang="sl-SI" sz="4400" dirty="0"/>
              <a:t>Z njim se najlažje sporazumevamo.</a:t>
            </a: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Klavdija Štrancar, 2012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7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KAKO PIŠEMO?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sz="4800" dirty="0"/>
              <a:t>Imena jezikov pišemo z </a:t>
            </a:r>
            <a:r>
              <a:rPr lang="sl-SI" sz="4800" b="1" dirty="0">
                <a:solidFill>
                  <a:srgbClr val="FF0000"/>
                </a:solidFill>
              </a:rPr>
              <a:t>malo začetnico</a:t>
            </a:r>
            <a:r>
              <a:rPr lang="sl-SI" sz="4800" dirty="0"/>
              <a:t>.</a:t>
            </a:r>
          </a:p>
          <a:p>
            <a:r>
              <a:rPr lang="sl-SI" sz="4800" dirty="0"/>
              <a:t>Imena držav pišemo z </a:t>
            </a:r>
            <a:r>
              <a:rPr lang="sl-SI" sz="4800" b="1" dirty="0">
                <a:solidFill>
                  <a:srgbClr val="FF0000"/>
                </a:solidFill>
              </a:rPr>
              <a:t>veliko začetnico</a:t>
            </a:r>
            <a:r>
              <a:rPr lang="sl-SI" sz="4800" dirty="0"/>
              <a:t>.</a:t>
            </a:r>
          </a:p>
          <a:p>
            <a:r>
              <a:rPr lang="sl-SI" sz="4800" dirty="0"/>
              <a:t>Imena pripadnikov narodov pišemo z </a:t>
            </a:r>
            <a:r>
              <a:rPr lang="sl-SI" sz="4800" b="1" dirty="0">
                <a:solidFill>
                  <a:srgbClr val="FF0000"/>
                </a:solidFill>
              </a:rPr>
              <a:t>veliko začetnico</a:t>
            </a:r>
            <a:r>
              <a:rPr lang="sl-SI" sz="4800" dirty="0"/>
              <a:t>.</a:t>
            </a:r>
          </a:p>
          <a:p>
            <a:endParaRPr lang="sl-SI" sz="4800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/>
              <a:t>Klavdija Štrancar, 2012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249</Words>
  <Application>Microsoft Office PowerPoint</Application>
  <PresentationFormat>Diaprojekcija na zaslonu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MATERNI JEZIK</vt:lpstr>
      <vt:lpstr>KAKO PIŠEMO?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Klavdija</dc:creator>
  <cp:lastModifiedBy>JuhantPc</cp:lastModifiedBy>
  <cp:revision>37</cp:revision>
  <dcterms:created xsi:type="dcterms:W3CDTF">2012-09-20T15:24:17Z</dcterms:created>
  <dcterms:modified xsi:type="dcterms:W3CDTF">2020-04-17T15:09:26Z</dcterms:modified>
</cp:coreProperties>
</file>