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6" r:id="rId11"/>
    <p:sldId id="267" r:id="rId12"/>
    <p:sldId id="268" r:id="rId13"/>
    <p:sldId id="269" r:id="rId14"/>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sl-SI" smtClean="0"/>
              <a:t>Uredite slog naslova matrice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a:p>
        </p:txBody>
      </p:sp>
      <p:sp>
        <p:nvSpPr>
          <p:cNvPr id="4" name="Date Placeholder 3"/>
          <p:cNvSpPr>
            <a:spLocks noGrp="1"/>
          </p:cNvSpPr>
          <p:nvPr>
            <p:ph type="dt" sz="half" idx="10"/>
          </p:nvPr>
        </p:nvSpPr>
        <p:spPr/>
        <p:txBody>
          <a:bodyPr/>
          <a:lstStyle/>
          <a:p>
            <a:fld id="{EE3BBA75-8A97-4ABD-9CC4-B24A87313E7A}" type="datetimeFigureOut">
              <a:rPr lang="sl-SI" smtClean="0"/>
              <a:t>9.1.2019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799F01-6F31-4BE6-975E-E5B1830D0A42}"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EE3BBA75-8A97-4ABD-9CC4-B24A87313E7A}" type="datetimeFigureOut">
              <a:rPr lang="sl-SI" smtClean="0"/>
              <a:t>9.1.2019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799F01-6F31-4BE6-975E-E5B1830D0A42}"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sl-SI" smtClean="0"/>
              <a:t>Uredite slog naslova matrice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EE3BBA75-8A97-4ABD-9CC4-B24A87313E7A}" type="datetimeFigureOut">
              <a:rPr lang="sl-SI" smtClean="0"/>
              <a:t>9.1.2019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799F01-6F31-4BE6-975E-E5B1830D0A42}"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EE3BBA75-8A97-4ABD-9CC4-B24A87313E7A}" type="datetimeFigureOut">
              <a:rPr lang="sl-SI" smtClean="0"/>
              <a:t>9.1.2019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799F01-6F31-4BE6-975E-E5B1830D0A42}"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sl-SI" smtClean="0"/>
              <a:t>Uredite slog naslova matrice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EE3BBA75-8A97-4ABD-9CC4-B24A87313E7A}" type="datetimeFigureOut">
              <a:rPr lang="sl-SI" smtClean="0"/>
              <a:t>9.1.2019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46799F01-6F31-4BE6-975E-E5B1830D0A42}" type="slidenum">
              <a:rPr lang="sl-SI" smtClean="0"/>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sl-SI" smtClean="0"/>
              <a:t>Uredite slog naslova matrice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EE3BBA75-8A97-4ABD-9CC4-B24A87313E7A}" type="datetimeFigureOut">
              <a:rPr lang="sl-SI" smtClean="0"/>
              <a:t>9.1.2019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6799F01-6F31-4BE6-975E-E5B1830D0A42}"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7" name="Date Placeholder 6"/>
          <p:cNvSpPr>
            <a:spLocks noGrp="1"/>
          </p:cNvSpPr>
          <p:nvPr>
            <p:ph type="dt" sz="half" idx="10"/>
          </p:nvPr>
        </p:nvSpPr>
        <p:spPr/>
        <p:txBody>
          <a:bodyPr/>
          <a:lstStyle/>
          <a:p>
            <a:fld id="{EE3BBA75-8A97-4ABD-9CC4-B24A87313E7A}" type="datetimeFigureOut">
              <a:rPr lang="sl-SI" smtClean="0"/>
              <a:t>9.1.2019</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46799F01-6F31-4BE6-975E-E5B1830D0A42}"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fld id="{EE3BBA75-8A97-4ABD-9CC4-B24A87313E7A}" type="datetimeFigureOut">
              <a:rPr lang="sl-SI" smtClean="0"/>
              <a:t>9.1.2019</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46799F01-6F31-4BE6-975E-E5B1830D0A42}"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BBA75-8A97-4ABD-9CC4-B24A87313E7A}" type="datetimeFigureOut">
              <a:rPr lang="sl-SI" smtClean="0"/>
              <a:t>9.1.2019</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46799F01-6F31-4BE6-975E-E5B1830D0A42}"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sl-SI" smtClean="0"/>
              <a:t>Uredite slog naslova matrice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EE3BBA75-8A97-4ABD-9CC4-B24A87313E7A}" type="datetimeFigureOut">
              <a:rPr lang="sl-SI" smtClean="0"/>
              <a:t>9.1.2019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6799F01-6F31-4BE6-975E-E5B1830D0A42}"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sl-SI" smtClean="0"/>
              <a:t>Uredite slog naslova matrice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EE3BBA75-8A97-4ABD-9CC4-B24A87313E7A}" type="datetimeFigureOut">
              <a:rPr lang="sl-SI" smtClean="0"/>
              <a:t>9.1.2019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46799F01-6F31-4BE6-975E-E5B1830D0A42}" type="slidenum">
              <a:rPr lang="sl-SI" smtClean="0"/>
              <a:t>‹#›</a:t>
            </a:fld>
            <a:endParaRPr lang="sl-SI"/>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sl-SI" smtClean="0"/>
              <a:t>Kliknite ikono, če želite dodati sliko</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sl-SI" smtClean="0"/>
              <a:t>Uredite slog naslova matrice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EE3BBA75-8A97-4ABD-9CC4-B24A87313E7A}" type="datetimeFigureOut">
              <a:rPr lang="sl-SI" smtClean="0"/>
              <a:t>9.1.2019</a:t>
            </a:fld>
            <a:endParaRPr lang="sl-SI"/>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46799F01-6F31-4BE6-975E-E5B1830D0A42}" type="slidenum">
              <a:rPr lang="sl-SI" smtClean="0"/>
              <a:t>‹#›</a:t>
            </a:fld>
            <a:endParaRPr lang="sl-SI"/>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09442" y="1196753"/>
            <a:ext cx="7117180" cy="2592287"/>
          </a:xfrm>
        </p:spPr>
        <p:txBody>
          <a:bodyPr/>
          <a:lstStyle/>
          <a:p>
            <a:r>
              <a:rPr lang="sl-SI" sz="7200" b="1" dirty="0" smtClean="0"/>
              <a:t>VIRUSNA  OBOLENJA</a:t>
            </a:r>
            <a:endParaRPr lang="sl-SI" sz="7200" b="1" dirty="0"/>
          </a:p>
        </p:txBody>
      </p:sp>
      <p:sp>
        <p:nvSpPr>
          <p:cNvPr id="3" name="Podnaslov 2"/>
          <p:cNvSpPr>
            <a:spLocks noGrp="1"/>
          </p:cNvSpPr>
          <p:nvPr>
            <p:ph type="subTitle" idx="1"/>
          </p:nvPr>
        </p:nvSpPr>
        <p:spPr>
          <a:xfrm flipV="1">
            <a:off x="1009442" y="5638799"/>
            <a:ext cx="7117180" cy="45719"/>
          </a:xfrm>
        </p:spPr>
        <p:txBody>
          <a:bodyPr>
            <a:normAutofit fontScale="25000" lnSpcReduction="20000"/>
          </a:bodyPr>
          <a:lstStyle/>
          <a:p>
            <a:endParaRPr lang="sl-SI" dirty="0"/>
          </a:p>
        </p:txBody>
      </p:sp>
      <p:pic>
        <p:nvPicPr>
          <p:cNvPr id="4" name="Slika 3" descr="Bolan moški"/>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077072"/>
            <a:ext cx="3528392" cy="2232248"/>
          </a:xfrm>
          <a:prstGeom prst="rect">
            <a:avLst/>
          </a:prstGeom>
          <a:noFill/>
          <a:ln>
            <a:noFill/>
          </a:ln>
        </p:spPr>
      </p:pic>
    </p:spTree>
    <p:extLst>
      <p:ext uri="{BB962C8B-B14F-4D97-AF65-F5344CB8AC3E}">
        <p14:creationId xmlns:p14="http://schemas.microsoft.com/office/powerpoint/2010/main" val="4078017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971600" y="-356651"/>
            <a:ext cx="6624736" cy="6463308"/>
          </a:xfrm>
          <a:prstGeom prst="rect">
            <a:avLst/>
          </a:prstGeom>
        </p:spPr>
        <p:txBody>
          <a:bodyPr wrap="square">
            <a:spAutoFit/>
          </a:bodyPr>
          <a:lstStyle/>
          <a:p>
            <a:endParaRPr lang="sl-SI" u="sng" dirty="0" smtClean="0"/>
          </a:p>
          <a:p>
            <a:endParaRPr lang="sl-SI" u="sng" dirty="0"/>
          </a:p>
          <a:p>
            <a:endParaRPr lang="sl-SI" u="sng" dirty="0" smtClean="0"/>
          </a:p>
          <a:p>
            <a:endParaRPr lang="sl-SI" u="sng" dirty="0"/>
          </a:p>
          <a:p>
            <a:r>
              <a:rPr lang="sl-SI" u="sng" dirty="0" smtClean="0"/>
              <a:t>PREHLAD</a:t>
            </a:r>
          </a:p>
          <a:p>
            <a:endParaRPr lang="sl-SI" dirty="0"/>
          </a:p>
          <a:p>
            <a:r>
              <a:rPr lang="sl-SI" dirty="0"/>
              <a:t>Odrasli se prehladijo dvakrat ali trikrat letno, najpogosteje jeseni in spomladi, otroci pa celo do dvanajstkrat. Prehlad, akutno obolenje zgornjih dihal, povzroča več kot 200 različnih virusov, zato tudi, ko ga prebolimo, ne postanemo odporni proti ostalim prehladnim virusom. </a:t>
            </a:r>
            <a:r>
              <a:rPr lang="sl-SI" dirty="0">
                <a:solidFill>
                  <a:srgbClr val="FFFF00"/>
                </a:solidFill>
              </a:rPr>
              <a:t>Oteženemu požiranju sledita izcedek iz nosu in zamašen nos, nadaljuje pa se s kihanjem, hripavostjo in suhim kašljem</a:t>
            </a:r>
            <a:r>
              <a:rPr lang="sl-SI" dirty="0"/>
              <a:t>. Pri nekaterih bolnikih se razvijejo celo okužbe obnosnih votlin ali srednjega ušesa, povišana telesna temperatura pa je poleg glavobola in utrujenosti prej izjema kot pravilo. Pri blagih okužbah prehlad traja tri dni, lahko pa se zavleče tudi na teden ali dva. </a:t>
            </a:r>
            <a:r>
              <a:rPr lang="sl-SI" dirty="0">
                <a:solidFill>
                  <a:srgbClr val="FFFF00"/>
                </a:solidFill>
              </a:rPr>
              <a:t>Virus se prenaša izjemno hitro s kapljicami, ki nastajajo pri kašljanju, kihanju in govorjenju in jih vdihnemo v bližini bolnika, pa tudi z uporabo pribora, kozarcev, telefona in ostalih pripomočkov, ki jih je bolnik pred tem uporabljal.</a:t>
            </a:r>
          </a:p>
        </p:txBody>
      </p:sp>
    </p:spTree>
    <p:extLst>
      <p:ext uri="{BB962C8B-B14F-4D97-AF65-F5344CB8AC3E}">
        <p14:creationId xmlns:p14="http://schemas.microsoft.com/office/powerpoint/2010/main" val="1013710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611560" y="474345"/>
            <a:ext cx="6246440" cy="4524315"/>
          </a:xfrm>
          <a:prstGeom prst="rect">
            <a:avLst/>
          </a:prstGeom>
        </p:spPr>
        <p:txBody>
          <a:bodyPr wrap="square">
            <a:spAutoFit/>
          </a:bodyPr>
          <a:lstStyle/>
          <a:p>
            <a:r>
              <a:rPr lang="sl-SI" dirty="0" smtClean="0"/>
              <a:t>GRIPA </a:t>
            </a:r>
          </a:p>
          <a:p>
            <a:endParaRPr lang="sl-SI" dirty="0"/>
          </a:p>
          <a:p>
            <a:r>
              <a:rPr lang="sl-SI" dirty="0" smtClean="0"/>
              <a:t>je </a:t>
            </a:r>
            <a:r>
              <a:rPr lang="sl-SI" dirty="0"/>
              <a:t>bolezen sodobnega sveta, čeprav so jo poznali že v preteklosti. Gre za akutno okužbo dihalnih poti, ki jo povzročajo virusi tipa A, B ali C, ki nenehno spreminjajo svoje lastnosti. Pri sezonski gripi se simptomi pojavijo nenadoma, inkubacijska doba, torej čas od okužbe do pojava kliničnih znakov, pa navadno traja od enega do štirih dni. Za gripo je za razliko od prehlada </a:t>
            </a:r>
            <a:r>
              <a:rPr lang="sl-SI" dirty="0">
                <a:solidFill>
                  <a:srgbClr val="FFFF00"/>
                </a:solidFill>
              </a:rPr>
              <a:t>značilna povišana telesna temperatura, kašelj je izrazito suh in se lahko razvije v hujšo obliko, prav tako je izrazit glavobol, tipične so bolečine v mišicah in močna utrujenost</a:t>
            </a:r>
            <a:r>
              <a:rPr lang="sl-SI" dirty="0"/>
              <a:t>, vneto žrelo in zamašen nos pa se pojavljata le občasno. </a:t>
            </a:r>
            <a:r>
              <a:rPr lang="sl-SI" dirty="0">
                <a:solidFill>
                  <a:srgbClr val="FFFF00"/>
                </a:solidFill>
              </a:rPr>
              <a:t>Virusi gripe se prenašajo tako kot pri prehladu, največ ljudi pa zboli pozimi in spomladi</a:t>
            </a:r>
            <a:r>
              <a:rPr lang="sl-SI" dirty="0"/>
              <a:t>.</a:t>
            </a:r>
          </a:p>
        </p:txBody>
      </p:sp>
    </p:spTree>
    <p:extLst>
      <p:ext uri="{BB962C8B-B14F-4D97-AF65-F5344CB8AC3E}">
        <p14:creationId xmlns:p14="http://schemas.microsoft.com/office/powerpoint/2010/main" val="665422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251520" y="-495151"/>
            <a:ext cx="7488832" cy="6186309"/>
          </a:xfrm>
          <a:prstGeom prst="rect">
            <a:avLst/>
          </a:prstGeom>
        </p:spPr>
        <p:txBody>
          <a:bodyPr wrap="square">
            <a:spAutoFit/>
          </a:bodyPr>
          <a:lstStyle/>
          <a:p>
            <a:endParaRPr lang="sl-SI" u="sng" dirty="0"/>
          </a:p>
          <a:p>
            <a:endParaRPr lang="sl-SI" u="sng" dirty="0" smtClean="0"/>
          </a:p>
          <a:p>
            <a:endParaRPr lang="sl-SI" u="sng" dirty="0"/>
          </a:p>
          <a:p>
            <a:endParaRPr lang="sl-SI" u="sng" dirty="0" smtClean="0"/>
          </a:p>
          <a:p>
            <a:endParaRPr lang="sl-SI" u="sng" dirty="0"/>
          </a:p>
          <a:p>
            <a:r>
              <a:rPr lang="sl-SI" u="sng" dirty="0" smtClean="0"/>
              <a:t>ANGINA</a:t>
            </a:r>
            <a:endParaRPr lang="sl-SI" dirty="0"/>
          </a:p>
          <a:p>
            <a:r>
              <a:rPr lang="sl-SI" dirty="0"/>
              <a:t>Z angino se sicer lahko okuži vsak, vendar se najpogosteje pojavlja pri otrocih med 4. in 14. letom starosti, tudi večkrat letno, predvsem pa pri nizkih temperaturah. Gre za vnetje mandljev in žrela, ki ga v večini primerov povzroči bakterija streptokok. Bolezen se začne z </a:t>
            </a:r>
            <a:r>
              <a:rPr lang="sl-SI" dirty="0">
                <a:solidFill>
                  <a:srgbClr val="FFFF00"/>
                </a:solidFill>
              </a:rPr>
              <a:t>nenadno povišano telesno temperaturo in bolečino v žrelu pri požiranju, pojavi pa se lahko tudi glavobol. Mandlji so povečani in močno pordeli, na njih so lahko prisotni gnojni čepi ali so pokriti z belimi oblogami. Za prenos okužbe je potreben tesnejši stik, bakterija se namreč prenaša s kapljicami sline in nosnega izcedka. </a:t>
            </a:r>
            <a:r>
              <a:rPr lang="sl-SI" dirty="0"/>
              <a:t>Bolezen traja približno deset dni, zdravljenje pa je odvisno od tega, ali je okužba virusna ali bakterijska. Ker je pri angini, za razliko od gripe in prehlada, večina okužb bakterijskih, je zdravljenje z antibiotiki še najbolj uspešno, v nasprotnem primeru pa sta učinkovita le lajšanje simptomov in veliko počitka.</a:t>
            </a:r>
          </a:p>
        </p:txBody>
      </p:sp>
    </p:spTree>
    <p:extLst>
      <p:ext uri="{BB962C8B-B14F-4D97-AF65-F5344CB8AC3E}">
        <p14:creationId xmlns:p14="http://schemas.microsoft.com/office/powerpoint/2010/main" val="3428177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KAKO SE POZDRAVIMO?</a:t>
            </a:r>
            <a:endParaRPr lang="sl-SI" dirty="0"/>
          </a:p>
        </p:txBody>
      </p:sp>
      <p:sp>
        <p:nvSpPr>
          <p:cNvPr id="3" name="Ograda vsebine 2"/>
          <p:cNvSpPr>
            <a:spLocks noGrp="1"/>
          </p:cNvSpPr>
          <p:nvPr>
            <p:ph idx="1"/>
          </p:nvPr>
        </p:nvSpPr>
        <p:spPr>
          <a:xfrm>
            <a:off x="1115616" y="1916832"/>
            <a:ext cx="7125112" cy="4051437"/>
          </a:xfrm>
        </p:spPr>
        <p:txBody>
          <a:bodyPr>
            <a:normAutofit fontScale="85000" lnSpcReduction="10000"/>
          </a:bodyPr>
          <a:lstStyle/>
          <a:p>
            <a:pPr marL="0" indent="0">
              <a:buNone/>
            </a:pPr>
            <a:r>
              <a:rPr lang="sl-SI" dirty="0"/>
              <a:t>Pri virusnih okužbah vam zdravnik ne more prav dosti pomagati, največ lahko storite sami. Zagotovo kar naprej poslušate, da morate </a:t>
            </a:r>
            <a:r>
              <a:rPr lang="sl-SI" sz="1900" b="1" dirty="0">
                <a:solidFill>
                  <a:srgbClr val="FFFF00"/>
                </a:solidFill>
              </a:rPr>
              <a:t>veliko počivati, piti čim več čaja</a:t>
            </a:r>
            <a:r>
              <a:rPr lang="sl-SI" sz="1900" b="1" dirty="0"/>
              <a:t> </a:t>
            </a:r>
            <a:r>
              <a:rPr lang="sl-SI" dirty="0"/>
              <a:t>ter grgrati žajbelj. Ti nasveti niso iz trte zviti in jih brez predsodkov upoštevajte. </a:t>
            </a:r>
            <a:r>
              <a:rPr lang="sl-SI" sz="1900" b="1" dirty="0">
                <a:solidFill>
                  <a:srgbClr val="FFFF00"/>
                </a:solidFill>
              </a:rPr>
              <a:t>Uživajte čim več prebavljive hrane, bogate z vlakninami, vitamini in minerali, pripravite si parno kopel z zelišči in z inhalacijo očistite dihalne poti</a:t>
            </a:r>
            <a:r>
              <a:rPr lang="sl-SI" dirty="0"/>
              <a:t>, med pa je sploh priporočljiv pri vnetem grlu. Zelo učinkovita naj bi bila tudi mešanica medu, cimeta in domačega jabolčnega kisa, ki jo lahko zaužijete večkrat dnevno. Vročino znižujte s hladnimi obkladki, nosno sluznico pa lahko vlažite s kapljicami ali razpršili s fiziološko raztopino. Poleg domačih receptov, s katerimi lahko lajšate simptome viroz, imate na izbiro tudi celo paleto zdravil, ki jih še posebej v tem času pospešeno oglašujejo v medijih in so dostopna v lekarni brez recepta. Zdravnika obiščite le v primeru, če se bolezen stopnjuje in po enem ali dveh tednih simptomi ne izginejo, razen v primeru, če gre za otroka, starostnika, nosečnice ali doječe matere. Takrat le brž v ambulanto</a:t>
            </a:r>
            <a:r>
              <a:rPr lang="sl-SI" dirty="0" smtClean="0"/>
              <a:t>.</a:t>
            </a:r>
            <a:endParaRPr lang="sl-SI" dirty="0"/>
          </a:p>
        </p:txBody>
      </p:sp>
    </p:spTree>
    <p:extLst>
      <p:ext uri="{BB962C8B-B14F-4D97-AF65-F5344CB8AC3E}">
        <p14:creationId xmlns:p14="http://schemas.microsoft.com/office/powerpoint/2010/main" val="271895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608" y="476672"/>
            <a:ext cx="2660650" cy="1830785"/>
          </a:xfrm>
        </p:spPr>
        <p:txBody>
          <a:bodyPr/>
          <a:lstStyle/>
          <a:p>
            <a:r>
              <a:rPr lang="sl-SI" sz="2000" dirty="0"/>
              <a:t>Kašelj, izcedek iz nosu, boleče grlo.  Vse to so znaki viroz, ki so trenutno </a:t>
            </a:r>
            <a:r>
              <a:rPr lang="sl-SI" sz="2000" dirty="0" smtClean="0"/>
              <a:t>prisotne.</a:t>
            </a:r>
            <a:endParaRPr lang="sl-SI" sz="2000" dirty="0"/>
          </a:p>
        </p:txBody>
      </p:sp>
      <p:sp>
        <p:nvSpPr>
          <p:cNvPr id="3" name="Ograda vsebine 2"/>
          <p:cNvSpPr>
            <a:spLocks noGrp="1"/>
          </p:cNvSpPr>
          <p:nvPr>
            <p:ph idx="1"/>
          </p:nvPr>
        </p:nvSpPr>
        <p:spPr/>
        <p:txBody>
          <a:bodyPr>
            <a:normAutofit/>
          </a:bodyPr>
          <a:lstStyle/>
          <a:p>
            <a:pPr marL="0" indent="0">
              <a:buNone/>
            </a:pPr>
            <a:r>
              <a:rPr lang="sl-SI" sz="2000" dirty="0" smtClean="0"/>
              <a:t>Vendar </a:t>
            </a:r>
            <a:r>
              <a:rPr lang="sl-SI" sz="2000" dirty="0"/>
              <a:t>nam zdravniki pri sezonskih virusnih okužbah ne morejo pomagati ravno veliko, </a:t>
            </a:r>
            <a:r>
              <a:rPr lang="sl-SI" sz="2000" dirty="0">
                <a:solidFill>
                  <a:srgbClr val="FFFF00"/>
                </a:solidFill>
              </a:rPr>
              <a:t>največ lahko za svoje zdravje naredimo kar sami</a:t>
            </a:r>
            <a:r>
              <a:rPr lang="sl-SI" sz="2000" dirty="0"/>
              <a:t>, razen v primeru, če so okužbe bakterijske. Takrat je najbolj učinkovito zdravljenje z antibiotiki, vendar je tovrstnih okužb v primerjavi z virusnimi zgolj peščica.</a:t>
            </a:r>
          </a:p>
          <a:p>
            <a:endParaRPr lang="sl-SI" dirty="0"/>
          </a:p>
        </p:txBody>
      </p:sp>
      <p:sp>
        <p:nvSpPr>
          <p:cNvPr id="4" name="Ograda besedila 3"/>
          <p:cNvSpPr>
            <a:spLocks noGrp="1"/>
          </p:cNvSpPr>
          <p:nvPr>
            <p:ph type="body" sz="half" idx="2"/>
          </p:nvPr>
        </p:nvSpPr>
        <p:spPr>
          <a:xfrm>
            <a:off x="251520" y="2996952"/>
            <a:ext cx="3418572" cy="3600400"/>
          </a:xfrm>
        </p:spPr>
        <p:txBody>
          <a:bodyPr>
            <a:noAutofit/>
          </a:bodyPr>
          <a:lstStyle/>
          <a:p>
            <a:pPr algn="just"/>
            <a:r>
              <a:rPr lang="sl-SI" sz="1600" dirty="0">
                <a:solidFill>
                  <a:srgbClr val="FFFF00"/>
                </a:solidFill>
              </a:rPr>
              <a:t>Zaradi napornega življenjskega tempa, nezdrave prehrane in stresa</a:t>
            </a:r>
            <a:r>
              <a:rPr lang="sl-SI" sz="1600" dirty="0"/>
              <a:t> </a:t>
            </a:r>
            <a:r>
              <a:rPr lang="sl-SI" sz="1600" dirty="0" smtClean="0"/>
              <a:t> je </a:t>
            </a:r>
            <a:r>
              <a:rPr lang="sl-SI" sz="1600" dirty="0"/>
              <a:t>naš organizem močno oslabljen, zaradi česar smo veliko bolj dovzetni za virusne okužbe, ki nenehno prežijo na nas. Še posebej v tem času, ko se pojavljajo izrazite temperaturne razlike, naš imunski sistem opeša, število okuženih pa se močno poveča. </a:t>
            </a:r>
          </a:p>
          <a:p>
            <a:endParaRPr lang="sl-SI" sz="1400" dirty="0"/>
          </a:p>
        </p:txBody>
      </p:sp>
      <p:pic>
        <p:nvPicPr>
          <p:cNvPr id="5" name="Slika 4" descr="Bolez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681591"/>
            <a:ext cx="1224136" cy="1656184"/>
          </a:xfrm>
          <a:prstGeom prst="rect">
            <a:avLst/>
          </a:prstGeom>
          <a:noFill/>
          <a:ln>
            <a:noFill/>
          </a:ln>
        </p:spPr>
      </p:pic>
    </p:spTree>
    <p:extLst>
      <p:ext uri="{BB962C8B-B14F-4D97-AF65-F5344CB8AC3E}">
        <p14:creationId xmlns:p14="http://schemas.microsoft.com/office/powerpoint/2010/main" val="3115425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09442" y="446087"/>
            <a:ext cx="2660650" cy="5431185"/>
          </a:xfrm>
        </p:spPr>
        <p:txBody>
          <a:bodyPr/>
          <a:lstStyle/>
          <a:p>
            <a:r>
              <a:rPr lang="sl-SI" sz="2000" dirty="0"/>
              <a:t>V času prehladnih obolenj je dobro, da poskrbite za svoje telo in namesto hamburgerjev, čipsa, čokolade in drugih nezdravih prigrizkov, </a:t>
            </a:r>
            <a:r>
              <a:rPr lang="sl-SI" sz="2000" dirty="0">
                <a:solidFill>
                  <a:srgbClr val="FFFF00"/>
                </a:solidFill>
              </a:rPr>
              <a:t>uživate zdravo hrano, ki vsebuje dovolj vitaminov in mineralov, da zaščitite telo pred virusi in bakterijami. </a:t>
            </a:r>
          </a:p>
        </p:txBody>
      </p:sp>
      <p:sp>
        <p:nvSpPr>
          <p:cNvPr id="3" name="Ograda vsebine 2"/>
          <p:cNvSpPr>
            <a:spLocks noGrp="1"/>
          </p:cNvSpPr>
          <p:nvPr>
            <p:ph idx="1"/>
          </p:nvPr>
        </p:nvSpPr>
        <p:spPr/>
        <p:txBody>
          <a:bodyPr>
            <a:normAutofit/>
          </a:bodyPr>
          <a:lstStyle/>
          <a:p>
            <a:pPr marL="0" indent="0">
              <a:buNone/>
            </a:pPr>
            <a:r>
              <a:rPr lang="sl-SI" b="1" dirty="0" smtClean="0"/>
              <a:t> </a:t>
            </a:r>
            <a:endParaRPr lang="sl-SI" dirty="0"/>
          </a:p>
        </p:txBody>
      </p:sp>
      <p:sp>
        <p:nvSpPr>
          <p:cNvPr id="4" name="Ograda besedila 3"/>
          <p:cNvSpPr>
            <a:spLocks noGrp="1"/>
          </p:cNvSpPr>
          <p:nvPr>
            <p:ph type="body" sz="half" idx="2"/>
          </p:nvPr>
        </p:nvSpPr>
        <p:spPr>
          <a:xfrm>
            <a:off x="1009442" y="2492895"/>
            <a:ext cx="2660650" cy="72009"/>
          </a:xfrm>
        </p:spPr>
        <p:txBody>
          <a:bodyPr>
            <a:normAutofit fontScale="25000" lnSpcReduction="20000"/>
          </a:bodyPr>
          <a:lstStyle/>
          <a:p>
            <a:endParaRPr lang="sl-SI" dirty="0"/>
          </a:p>
        </p:txBody>
      </p:sp>
      <p:pic>
        <p:nvPicPr>
          <p:cNvPr id="3074" name="Picture 2" descr="C:\Documents and Settings\koželj\Local Settings\Temporary Internet Files\Content.IE5\N0Q7XTIV\MP90017795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2209800"/>
            <a:ext cx="36576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923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BROKOLI  </a:t>
            </a:r>
            <a:endParaRPr lang="sl-SI" dirty="0"/>
          </a:p>
        </p:txBody>
      </p:sp>
      <p:sp>
        <p:nvSpPr>
          <p:cNvPr id="3" name="Ograda vsebine 2"/>
          <p:cNvSpPr>
            <a:spLocks noGrp="1"/>
          </p:cNvSpPr>
          <p:nvPr>
            <p:ph idx="1"/>
          </p:nvPr>
        </p:nvSpPr>
        <p:spPr/>
        <p:txBody>
          <a:bodyPr/>
          <a:lstStyle/>
          <a:p>
            <a:pPr marL="0" indent="0">
              <a:buNone/>
            </a:pPr>
            <a:r>
              <a:rPr lang="sl-SI" dirty="0"/>
              <a:t>Brokoli ima kar nekaj koristnih snovi za naše zdravje. Je prava zdravilna bomba z nizko energijsko vrednostjo. Sto gramov zelenca vsebuje tri grame beljakovin, približno tri grame ogljikovih hidratov in enako toliko prehranskih </a:t>
            </a:r>
            <a:r>
              <a:rPr lang="sl-SI" dirty="0" smtClean="0"/>
              <a:t>vlaknin. </a:t>
            </a:r>
            <a:r>
              <a:rPr lang="sl-SI" dirty="0"/>
              <a:t>Sicer pa je poln snovi, ki jih telo nujno potrebuje. Veliko ima rudnin, kot so železo, kalcij, natrij, kalij, fosfor in cink, vitamine A, B, C in E ter folno kislino. Brokoli vsebuje tudi številne antioksidante, ki so znani po tem, da zavirajo procese staranja in preprečujejo nastanek kroničnih bolezni. </a:t>
            </a:r>
          </a:p>
          <a:p>
            <a:pPr marL="0" indent="0">
              <a:buNone/>
            </a:pPr>
            <a:endParaRPr lang="sl-SI" dirty="0"/>
          </a:p>
        </p:txBody>
      </p:sp>
      <p:pic>
        <p:nvPicPr>
          <p:cNvPr id="2050" name="Picture 2" descr="C:\Documents and Settings\koželj\Local Settings\Temporary Internet Files\Content.IE5\MUX6ITZW\MC9003253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4769" y="260648"/>
            <a:ext cx="1600200" cy="1808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679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09442" y="675724"/>
            <a:ext cx="7125113" cy="1673156"/>
          </a:xfrm>
        </p:spPr>
        <p:txBody>
          <a:bodyPr/>
          <a:lstStyle/>
          <a:p>
            <a:r>
              <a:rPr lang="sl-SI" dirty="0" smtClean="0"/>
              <a:t>KIVI</a:t>
            </a:r>
            <a:endParaRPr lang="sl-SI" dirty="0"/>
          </a:p>
        </p:txBody>
      </p:sp>
      <p:sp>
        <p:nvSpPr>
          <p:cNvPr id="3" name="Ograda vsebine 2"/>
          <p:cNvSpPr>
            <a:spLocks noGrp="1"/>
          </p:cNvSpPr>
          <p:nvPr>
            <p:ph idx="1"/>
          </p:nvPr>
        </p:nvSpPr>
        <p:spPr/>
        <p:txBody>
          <a:bodyPr/>
          <a:lstStyle/>
          <a:p>
            <a:pPr marL="0" indent="0">
              <a:buNone/>
            </a:pPr>
            <a:endParaRPr lang="sl-SI" dirty="0"/>
          </a:p>
          <a:p>
            <a:pPr marL="0" indent="0">
              <a:buNone/>
            </a:pPr>
            <a:endParaRPr lang="sl-SI" dirty="0"/>
          </a:p>
          <a:p>
            <a:pPr marL="0" indent="0">
              <a:buNone/>
            </a:pPr>
            <a:r>
              <a:rPr lang="sl-SI" sz="2000" dirty="0"/>
              <a:t>Eden izmed boljših živil za okrepitev imunskega sistema je kivi. Vsebuje veliko vitamina </a:t>
            </a:r>
            <a:r>
              <a:rPr lang="sl-SI" sz="2000" dirty="0" smtClean="0"/>
              <a:t>C. </a:t>
            </a:r>
            <a:r>
              <a:rPr lang="sl-SI" sz="2000" dirty="0"/>
              <a:t>Nekatere raziskave kažejo, da ima celo več vitamina C kot pomaranča, grenivka in limona. Kivi prav tako vsebuje kalij in nekaj vlaknin. Lahko ga uživate samega, v sadni solati ali ga prelijete z jogurtom.</a:t>
            </a:r>
          </a:p>
          <a:p>
            <a:endParaRPr lang="sl-SI" dirty="0"/>
          </a:p>
        </p:txBody>
      </p:sp>
      <p:pic>
        <p:nvPicPr>
          <p:cNvPr id="1026" name="Picture 2" descr="C:\Documents and Settings\koželj\Local Settings\Temporary Internet Files\Content.IE5\OUMEXAA3\MC90043689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98988"/>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056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GRENIVKA</a:t>
            </a:r>
            <a:endParaRPr lang="sl-SI" dirty="0"/>
          </a:p>
        </p:txBody>
      </p:sp>
      <p:sp>
        <p:nvSpPr>
          <p:cNvPr id="3" name="Ograda vsebine 2"/>
          <p:cNvSpPr>
            <a:spLocks noGrp="1"/>
          </p:cNvSpPr>
          <p:nvPr>
            <p:ph idx="1"/>
          </p:nvPr>
        </p:nvSpPr>
        <p:spPr>
          <a:xfrm>
            <a:off x="1009443" y="2420888"/>
            <a:ext cx="7125112" cy="3888432"/>
          </a:xfrm>
        </p:spPr>
        <p:txBody>
          <a:bodyPr>
            <a:normAutofit/>
          </a:bodyPr>
          <a:lstStyle/>
          <a:p>
            <a:pPr marL="0" indent="0">
              <a:buNone/>
            </a:pPr>
            <a:r>
              <a:rPr lang="sl-SI" sz="2000" dirty="0" smtClean="0"/>
              <a:t>Tudi </a:t>
            </a:r>
            <a:r>
              <a:rPr lang="sl-SI" sz="2000" dirty="0"/>
              <a:t>grenivka vsebuje veliko vitamina C, ki je zelo pomemben pri obrambi pred prehladi. Poleg vitamina C vsebuje še folno kislino, kalij, železo, kalcij, vitamin B, rdeča sorta vsebuje tudi betakaroten in </a:t>
            </a:r>
            <a:r>
              <a:rPr lang="sl-SI" sz="2000" dirty="0" err="1"/>
              <a:t>bioflavonoide</a:t>
            </a:r>
            <a:r>
              <a:rPr lang="sl-SI" sz="2000" dirty="0"/>
              <a:t>. </a:t>
            </a:r>
            <a:r>
              <a:rPr lang="sl-SI" sz="2000" dirty="0" smtClean="0"/>
              <a:t> </a:t>
            </a:r>
            <a:r>
              <a:rPr lang="sl-SI" sz="2000" dirty="0"/>
              <a:t>Najbolje jih je uživati surove, iz njih pa si lahko pripravite tudi odličen sok, ki je prava vitaminska bomba. Z grenivko pa ne gre pretiravati, saj nekateri trdijo, da je njen učinek zelo podoben zdravilom proti prehladu.</a:t>
            </a:r>
          </a:p>
          <a:p>
            <a:endParaRPr lang="sl-SI" sz="2000" dirty="0"/>
          </a:p>
        </p:txBody>
      </p:sp>
      <p:pic>
        <p:nvPicPr>
          <p:cNvPr id="4" name="Slika 3" descr="Grenivk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548680"/>
            <a:ext cx="1800200" cy="1656184"/>
          </a:xfrm>
          <a:prstGeom prst="rect">
            <a:avLst/>
          </a:prstGeom>
          <a:noFill/>
          <a:ln>
            <a:noFill/>
          </a:ln>
        </p:spPr>
      </p:pic>
    </p:spTree>
    <p:extLst>
      <p:ext uri="{BB962C8B-B14F-4D97-AF65-F5344CB8AC3E}">
        <p14:creationId xmlns:p14="http://schemas.microsoft.com/office/powerpoint/2010/main" val="2995442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BUČE</a:t>
            </a:r>
            <a:endParaRPr lang="sl-SI" dirty="0"/>
          </a:p>
        </p:txBody>
      </p:sp>
      <p:sp>
        <p:nvSpPr>
          <p:cNvPr id="3" name="Ograda vsebine 2"/>
          <p:cNvSpPr>
            <a:spLocks noGrp="1"/>
          </p:cNvSpPr>
          <p:nvPr>
            <p:ph idx="1"/>
          </p:nvPr>
        </p:nvSpPr>
        <p:spPr>
          <a:xfrm>
            <a:off x="1009443" y="2060848"/>
            <a:ext cx="7125112" cy="3797950"/>
          </a:xfrm>
        </p:spPr>
        <p:txBody>
          <a:bodyPr>
            <a:normAutofit/>
          </a:bodyPr>
          <a:lstStyle/>
          <a:p>
            <a:pPr marL="0" indent="0">
              <a:buNone/>
            </a:pPr>
            <a:r>
              <a:rPr lang="sl-SI" sz="2000" dirty="0"/>
              <a:t>Buče niso samo za praznično vzdušje na noč čarovnic, ampak so uporabne tudi v prehrani, predvsem pa so zelo zdrave. Meso buče vsebuje veliko betakarotena, zelo pomembnega vitamina pri večanju odpornosti, zelo zdrava pa so tudi semena iz buč. Te vsebujejo 30 do 50 odstotkov olja v obliki </a:t>
            </a:r>
            <a:r>
              <a:rPr lang="sl-SI" sz="2000" dirty="0" err="1"/>
              <a:t>palmitinske</a:t>
            </a:r>
            <a:r>
              <a:rPr lang="sl-SI" sz="2000" dirty="0"/>
              <a:t>, </a:t>
            </a:r>
            <a:r>
              <a:rPr lang="sl-SI" sz="2000" dirty="0" err="1"/>
              <a:t>linolenske</a:t>
            </a:r>
            <a:r>
              <a:rPr lang="sl-SI" sz="2000" dirty="0"/>
              <a:t> in oleinske </a:t>
            </a:r>
            <a:r>
              <a:rPr lang="sl-SI" sz="2000" dirty="0" smtClean="0"/>
              <a:t>kisline</a:t>
            </a:r>
            <a:r>
              <a:rPr lang="sl-SI" sz="2000" dirty="0"/>
              <a:t>.</a:t>
            </a:r>
            <a:r>
              <a:rPr lang="sl-SI" sz="2000" dirty="0" smtClean="0"/>
              <a:t> </a:t>
            </a:r>
            <a:r>
              <a:rPr lang="sl-SI" sz="2000" dirty="0"/>
              <a:t>V</a:t>
            </a:r>
            <a:r>
              <a:rPr lang="sl-SI" sz="2000" dirty="0" smtClean="0"/>
              <a:t>sebujejo </a:t>
            </a:r>
            <a:r>
              <a:rPr lang="sl-SI" sz="2000" dirty="0"/>
              <a:t>tudi nekaj beljakovin, ogljikovih hidratov, mineralov in elementov v sledovih.</a:t>
            </a:r>
          </a:p>
        </p:txBody>
      </p:sp>
      <p:pic>
        <p:nvPicPr>
          <p:cNvPr id="4098" name="Picture 2" descr="C:\Documents and Settings\koželj\Local Settings\Temporary Internet Files\Content.IE5\N0Q7XTIV\MM910001152[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32656"/>
            <a:ext cx="14859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430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ŠPINAČA</a:t>
            </a:r>
            <a:endParaRPr lang="sl-SI" dirty="0"/>
          </a:p>
        </p:txBody>
      </p:sp>
      <p:sp>
        <p:nvSpPr>
          <p:cNvPr id="3" name="Ograda vsebine 2"/>
          <p:cNvSpPr>
            <a:spLocks noGrp="1"/>
          </p:cNvSpPr>
          <p:nvPr>
            <p:ph idx="1"/>
          </p:nvPr>
        </p:nvSpPr>
        <p:spPr/>
        <p:txBody>
          <a:bodyPr/>
          <a:lstStyle/>
          <a:p>
            <a:r>
              <a:rPr lang="sl-SI" sz="2000" dirty="0"/>
              <a:t>Špinača je poznana kot hrana za moč, saj vsebuje </a:t>
            </a:r>
            <a:r>
              <a:rPr lang="sl-SI" sz="2000" dirty="0" smtClean="0"/>
              <a:t>veliko življenjsko </a:t>
            </a:r>
            <a:r>
              <a:rPr lang="sl-SI" sz="2000" dirty="0"/>
              <a:t>pomembnih vitaminov in mineralov. Ravno zato je pomembno, da je ne prekuhate, saj bo tako izgubila zdravilne snovi. </a:t>
            </a:r>
          </a:p>
          <a:p>
            <a:r>
              <a:rPr lang="sl-SI" sz="2000" dirty="0"/>
              <a:t>Špinačo lahko uživate kuhano ali surovo. Dobro pa se je zavedati, da se s kuhanjem izgubi večina zdravilnih snovi, zato je boljše, da jo v </a:t>
            </a:r>
            <a:r>
              <a:rPr lang="sl-SI" sz="2000" dirty="0" err="1"/>
              <a:t>kropo</a:t>
            </a:r>
            <a:r>
              <a:rPr lang="sl-SI" sz="2000" dirty="0"/>
              <a:t> vodo potopite le za nekaj trenutkov. Je pomemben antioksidant, ki vsebuje življenjsko pomembne minerale, kot so kalij, kalcij, magnezij, provitamin A, vitamini B, K, C, </a:t>
            </a:r>
            <a:r>
              <a:rPr lang="sl-SI" sz="2000" dirty="0" err="1"/>
              <a:t>niacin</a:t>
            </a:r>
            <a:r>
              <a:rPr lang="sl-SI" sz="2000" dirty="0"/>
              <a:t> in </a:t>
            </a:r>
            <a:r>
              <a:rPr lang="sl-SI" sz="2000" dirty="0" smtClean="0"/>
              <a:t>folno kislino.</a:t>
            </a:r>
            <a:endParaRPr lang="sl-SI" sz="2000" dirty="0"/>
          </a:p>
          <a:p>
            <a:pPr marL="0" indent="0">
              <a:buNone/>
            </a:pPr>
            <a:endParaRPr lang="sl-SI" dirty="0"/>
          </a:p>
        </p:txBody>
      </p:sp>
      <p:pic>
        <p:nvPicPr>
          <p:cNvPr id="4" name="Slika 3" descr="Špinača"/>
          <p:cNvPicPr/>
          <p:nvPr/>
        </p:nvPicPr>
        <p:blipFill>
          <a:blip r:embed="rId2">
            <a:extLst>
              <a:ext uri="{28A0092B-C50C-407E-A947-70E740481C1C}">
                <a14:useLocalDpi xmlns:a14="http://schemas.microsoft.com/office/drawing/2010/main" val="0"/>
              </a:ext>
            </a:extLst>
          </a:blip>
          <a:srcRect/>
          <a:stretch>
            <a:fillRect/>
          </a:stretch>
        </p:blipFill>
        <p:spPr bwMode="auto">
          <a:xfrm>
            <a:off x="4355976" y="142876"/>
            <a:ext cx="2260476" cy="1643062"/>
          </a:xfrm>
          <a:prstGeom prst="rect">
            <a:avLst/>
          </a:prstGeom>
          <a:noFill/>
          <a:ln>
            <a:noFill/>
          </a:ln>
        </p:spPr>
      </p:pic>
    </p:spTree>
    <p:extLst>
      <p:ext uri="{BB962C8B-B14F-4D97-AF65-F5344CB8AC3E}">
        <p14:creationId xmlns:p14="http://schemas.microsoft.com/office/powerpoint/2010/main" val="3914780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JOGURT IN PROBIOTIKI</a:t>
            </a:r>
            <a:endParaRPr lang="sl-SI" dirty="0"/>
          </a:p>
        </p:txBody>
      </p:sp>
      <p:sp>
        <p:nvSpPr>
          <p:cNvPr id="3" name="Ograda vsebine 2"/>
          <p:cNvSpPr>
            <a:spLocks noGrp="1"/>
          </p:cNvSpPr>
          <p:nvPr>
            <p:ph idx="1"/>
          </p:nvPr>
        </p:nvSpPr>
        <p:spPr>
          <a:xfrm>
            <a:off x="1009443" y="1807361"/>
            <a:ext cx="7125112" cy="2701759"/>
          </a:xfrm>
        </p:spPr>
        <p:txBody>
          <a:bodyPr/>
          <a:lstStyle/>
          <a:p>
            <a:pPr marL="0" indent="0">
              <a:buNone/>
            </a:pPr>
            <a:r>
              <a:rPr lang="sl-SI" dirty="0"/>
              <a:t>Za odpornost je pomembno, da uživate jogurte z aktivno bakterijsko kulturo, z manj sladkorja in manj maščobami. Za zdravje je dovolj le lonček na dan. Jogurt vsebuje pomembne snovi – bakterije, ki v želodcu poskrbijo tudi za to, da telo lažje vsrka hranilne snovi</a:t>
            </a:r>
            <a:r>
              <a:rPr lang="sl-SI" dirty="0" smtClean="0"/>
              <a:t>.</a:t>
            </a:r>
            <a:endParaRPr lang="sl-SI" dirty="0"/>
          </a:p>
        </p:txBody>
      </p:sp>
      <p:pic>
        <p:nvPicPr>
          <p:cNvPr id="5122" name="Picture 2" descr="C:\Documents and Settings\koželj\Local Settings\Temporary Internet Files\Content.IE5\CY2AV4RD\MP9004424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4509119"/>
            <a:ext cx="1512168" cy="2274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218909"/>
      </p:ext>
    </p:extLst>
  </p:cSld>
  <p:clrMapOvr>
    <a:masterClrMapping/>
  </p:clrMapOvr>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TC102455519[[fn=Zima]]</Template>
  <TotalTime>52</TotalTime>
  <Words>1321</Words>
  <Application>Microsoft Office PowerPoint</Application>
  <PresentationFormat>Diaprojekcija na zaslonu (4:3)</PresentationFormat>
  <Paragraphs>40</Paragraphs>
  <Slides>13</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13</vt:i4>
      </vt:variant>
    </vt:vector>
  </HeadingPairs>
  <TitlesOfParts>
    <vt:vector size="19" baseType="lpstr">
      <vt:lpstr>Arial</vt:lpstr>
      <vt:lpstr>Courier New</vt:lpstr>
      <vt:lpstr>Trebuchet MS</vt:lpstr>
      <vt:lpstr>Verdana</vt:lpstr>
      <vt:lpstr>Wingdings 2</vt:lpstr>
      <vt:lpstr>Winter</vt:lpstr>
      <vt:lpstr>VIRUSNA  OBOLENJA</vt:lpstr>
      <vt:lpstr>Kašelj, izcedek iz nosu, boleče grlo.  Vse to so znaki viroz, ki so trenutno prisotne.</vt:lpstr>
      <vt:lpstr>V času prehladnih obolenj je dobro, da poskrbite za svoje telo in namesto hamburgerjev, čipsa, čokolade in drugih nezdravih prigrizkov, uživate zdravo hrano, ki vsebuje dovolj vitaminov in mineralov, da zaščitite telo pred virusi in bakterijami. </vt:lpstr>
      <vt:lpstr>BROKOLI  </vt:lpstr>
      <vt:lpstr>KIVI</vt:lpstr>
      <vt:lpstr>GRENIVKA</vt:lpstr>
      <vt:lpstr>BUČE</vt:lpstr>
      <vt:lpstr>ŠPINAČA</vt:lpstr>
      <vt:lpstr>JOGURT IN PROBIOTIKI</vt:lpstr>
      <vt:lpstr>PowerPointova predstavitev</vt:lpstr>
      <vt:lpstr>PowerPointova predstavitev</vt:lpstr>
      <vt:lpstr>PowerPointova predstavitev</vt:lpstr>
      <vt:lpstr>KAKO SE POZDRAVIMO?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VIRUSNA  OBOLENJA</dc:title>
  <dc:creator>Sonja Koželj Juhant</dc:creator>
  <cp:lastModifiedBy>Sonja Koželj Juhant</cp:lastModifiedBy>
  <cp:revision>6</cp:revision>
  <dcterms:created xsi:type="dcterms:W3CDTF">2013-01-09T13:12:41Z</dcterms:created>
  <dcterms:modified xsi:type="dcterms:W3CDTF">2019-01-09T12:29:02Z</dcterms:modified>
</cp:coreProperties>
</file>